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06_67857BB2.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05_96A1A480.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handoutMasterIdLst>
    <p:handoutMasterId r:id="rId17"/>
  </p:handoutMasterIdLst>
  <p:sldIdLst>
    <p:sldId id="256" r:id="rId2"/>
    <p:sldId id="257" r:id="rId3"/>
    <p:sldId id="268" r:id="rId4"/>
    <p:sldId id="258" r:id="rId5"/>
    <p:sldId id="264" r:id="rId6"/>
    <p:sldId id="263" r:id="rId7"/>
    <p:sldId id="262" r:id="rId8"/>
    <p:sldId id="260" r:id="rId9"/>
    <p:sldId id="261" r:id="rId10"/>
    <p:sldId id="259" r:id="rId11"/>
    <p:sldId id="265" r:id="rId12"/>
    <p:sldId id="270" r:id="rId13"/>
    <p:sldId id="269"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FCEAA4E-758D-CD9D-AC7F-F520E81DA5DE}" name="Arsheya Raj" initials="AR" userId="S::araj4@uw.edu::9d9155a7-588a-4df5-a1cd-e34b4670122c" providerId="AD"/>
  <p188:author id="{4C05C951-E35B-221B-CCB8-F7DF8FA0E835}" name="Sugam Jaiswal" initials="SJ" userId="S::sugamj@uw.edu::35df9155-8b64-4755-8209-d9c19e95365a" providerId="AD"/>
  <p188:author id="{C56C62C6-4162-8266-6502-48EF8B1F8F37}" name="josiahz" initials="j" userId="S::josiahz@uw.edu::93f0810e-4fd5-4f67-b538-30decab3820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6D72"/>
    <a:srgbClr val="19196B"/>
    <a:srgbClr val="0E0E35"/>
    <a:srgbClr val="171761"/>
    <a:srgbClr val="1B1B70"/>
    <a:srgbClr val="11112E"/>
    <a:srgbClr val="090921"/>
    <a:srgbClr val="383838"/>
    <a:srgbClr val="000000"/>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90"/>
    <p:restoredTop sz="94741"/>
  </p:normalViewPr>
  <p:slideViewPr>
    <p:cSldViewPr snapToGrid="0" showGuides="1">
      <p:cViewPr varScale="1">
        <p:scale>
          <a:sx n="113" d="100"/>
          <a:sy n="113" d="100"/>
        </p:scale>
        <p:origin x="856" y="168"/>
      </p:cViewPr>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comments/modernComment_105_96A1A480.xml><?xml version="1.0" encoding="utf-8"?>
<p188:cmLst xmlns:a="http://schemas.openxmlformats.org/drawingml/2006/main" xmlns:r="http://schemas.openxmlformats.org/officeDocument/2006/relationships" xmlns:p188="http://schemas.microsoft.com/office/powerpoint/2018/8/main">
  <p188:cm id="{29B38213-C734-4F4A-947B-74F84E826E51}" authorId="{C56C62C6-4162-8266-6502-48EF8B1F8F37}" status="resolved" created="2023-05-15T08:09:17.145" complete="100000">
    <ac:deMkLst xmlns:ac="http://schemas.microsoft.com/office/drawing/2013/main/command">
      <pc:docMk xmlns:pc="http://schemas.microsoft.com/office/powerpoint/2013/main/command"/>
      <pc:sldMk xmlns:pc="http://schemas.microsoft.com/office/powerpoint/2013/main/command" cId="2527175808" sldId="261"/>
      <ac:spMk id="3" creationId="{BA0AF4E5-2907-1C23-1F08-439D0B4DC1A0}"/>
    </ac:deMkLst>
    <p188:replyLst>
      <p188:reply id="{32ADB277-E678-4F87-9EAE-D48CC5D5CB1E}" authorId="{4C05C951-E35B-221B-CCB8-F7DF8FA0E835}" created="2023-05-15T08:20:43.280">
        <p188:txBody>
          <a:bodyPr/>
          <a:lstStyle/>
          <a:p>
            <a:r>
              <a:rPr lang="en-US"/>
              <a:t>Yah, right. I think we can work on this together when we meet today.</a:t>
            </a:r>
          </a:p>
        </p188:txBody>
      </p188:reply>
      <p188:reply id="{DD97F815-E23C-4450-AB87-8C14FF6027A7}" authorId="{C56C62C6-4162-8266-6502-48EF8B1F8F37}" created="2023-05-15T08:26:39.693">
        <p188:txBody>
          <a:bodyPr/>
          <a:lstStyle/>
          <a:p>
            <a:r>
              <a:rPr lang="en-US"/>
              <a:t>[@Sugam Jaiswal] go to bed</a:t>
            </a:r>
          </a:p>
        </p188:txBody>
      </p188:reply>
    </p188:replyLst>
    <p188:txBody>
      <a:bodyPr/>
      <a:lstStyle/>
      <a:p>
        <a:r>
          <a:rPr lang="en-US"/>
          <a:t>[@Arsheya Raj] [@Sugam Jaiswal] The project specifies he wants to see Class header examples too, so we should flesh this page out a little more</a:t>
        </a:r>
      </a:p>
    </p188:txBody>
  </p188:cm>
</p188:cmLst>
</file>

<file path=ppt/comments/modernComment_106_67857BB2.xml><?xml version="1.0" encoding="utf-8"?>
<p188:cmLst xmlns:a="http://schemas.openxmlformats.org/drawingml/2006/main" xmlns:r="http://schemas.openxmlformats.org/officeDocument/2006/relationships" xmlns:p188="http://schemas.microsoft.com/office/powerpoint/2018/8/main">
  <p188:cm id="{807B7FB3-6FAB-6648-B46E-9DECD6B625C3}" authorId="{C56C62C6-4162-8266-6502-48EF8B1F8F37}" created="2023-05-11T04:41:59.616">
    <ac:deMkLst xmlns:ac="http://schemas.microsoft.com/office/drawing/2013/main/command">
      <pc:docMk xmlns:pc="http://schemas.microsoft.com/office/powerpoint/2013/main/command"/>
      <pc:sldMk xmlns:pc="http://schemas.microsoft.com/office/powerpoint/2013/main/command" cId="1736801202" sldId="262"/>
      <ac:picMk id="3" creationId="{33F90352-50D8-4432-C91A-7371E3392C03}"/>
    </ac:deMkLst>
    <p188:replyLst>
      <p188:reply id="{6BAF936A-882B-41A9-BF2C-C27F636F9D07}" authorId="{EFCEAA4E-758D-CD9D-AC7F-F520E81DA5DE}" created="2023-05-11T04:47:24.657">
        <p188:txBody>
          <a:bodyPr/>
          <a:lstStyle/>
          <a:p>
            <a:r>
              <a:rPr lang="en-US"/>
              <a:t>[@josiahz] These images are not in github, i'll add these images in github by tomorrow</a:t>
            </a:r>
          </a:p>
        </p188:txBody>
      </p188:reply>
      <p188:reply id="{8C073A8C-3ECA-B546-9EDA-1D61ECAECD4A}" authorId="{C56C62C6-4162-8266-6502-48EF8B1F8F37}" created="2023-05-11T04:52:14.844">
        <p188:txBody>
          <a:bodyPr/>
          <a:lstStyle/>
          <a:p>
            <a:r>
              <a:rPr lang="en-US"/>
              <a:t>Thanks mang</a:t>
            </a:r>
          </a:p>
        </p188:txBody>
      </p188:reply>
    </p188:replyLst>
    <p188:txBody>
      <a:bodyPr/>
      <a:lstStyle/>
      <a:p>
        <a:r>
          <a:rPr lang="en-US"/>
          <a:t>[@Arsheya Raj] can you add the other regular images too? I’d like to animate the lines in. I tried to find where they were but are these on GitHub? </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C922B8D-A7F7-150E-B313-A4CE9FA024E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94BB72-ED6E-96ED-DD22-48917B3E07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A03215-C09D-A541-B11E-F9A16E05CEE2}" type="datetimeFigureOut">
              <a:rPr lang="en-US" smtClean="0"/>
              <a:t>5/19/23</a:t>
            </a:fld>
            <a:endParaRPr lang="en-US"/>
          </a:p>
        </p:txBody>
      </p:sp>
      <p:sp>
        <p:nvSpPr>
          <p:cNvPr id="4" name="Footer Placeholder 3">
            <a:extLst>
              <a:ext uri="{FF2B5EF4-FFF2-40B4-BE49-F238E27FC236}">
                <a16:creationId xmlns:a16="http://schemas.microsoft.com/office/drawing/2014/main" id="{E65F75B7-91F3-5AC1-6547-5C3A25846D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2D1644F-E678-92E0-9AEA-03E31F016F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C5CC9A-2D42-AE44-B271-4B63E045456B}" type="slidenum">
              <a:rPr lang="en-US" smtClean="0"/>
              <a:t>‹#›</a:t>
            </a:fld>
            <a:endParaRPr lang="en-US"/>
          </a:p>
        </p:txBody>
      </p:sp>
    </p:spTree>
    <p:extLst>
      <p:ext uri="{BB962C8B-B14F-4D97-AF65-F5344CB8AC3E}">
        <p14:creationId xmlns:p14="http://schemas.microsoft.com/office/powerpoint/2010/main" val="274583853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566223CE-ADFF-1F4A-BEC2-23E04815A9CE}" type="datetimeFigureOut">
              <a:rPr lang="en-US" smtClean="0"/>
              <a:t>5/19/23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9EEA91-27B2-434F-B11E-8C521416F7CD}" type="slidenum">
              <a:rPr lang="en-US" smtClean="0"/>
              <a:t>‹#›</a:t>
            </a:fld>
            <a:endParaRPr lang="en-US"/>
          </a:p>
        </p:txBody>
      </p:sp>
    </p:spTree>
    <p:extLst>
      <p:ext uri="{BB962C8B-B14F-4D97-AF65-F5344CB8AC3E}">
        <p14:creationId xmlns:p14="http://schemas.microsoft.com/office/powerpoint/2010/main" val="1528002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inst.eecs.berkeley.edu/~cs294-6/fa06/papers/nister_stewenius_cvpr2006.pdf"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github.com/epignatelli/scalable-recognition-with-a-vocabulary-tre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host.robots.ox.ac.uk/pascal/VOC/"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cocodataset.org/#hom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ocodataset.org/#home"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bdd-data.berkeley.edu/" TargetMode="External"/><Relationship Id="rId4" Type="http://schemas.openxmlformats.org/officeDocument/2006/relationships/hyperlink" Target="https://www.image-net.org/"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opencv.org/3.4/d5/d38/group__core__cluster.html#gga276000efe55ee2756e0c471c7b270949a78ddd00a99cd51db10ed63c024eb1e62"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docs.opencv.org/3.4/d5/d38/group__core__cluster.html#gga276000efe55ee2756e0c471c7b270949adfa80a38dfc0aef0de888c3164f33faf"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EVERYONE</a:t>
            </a:r>
          </a:p>
        </p:txBody>
      </p:sp>
      <p:sp>
        <p:nvSpPr>
          <p:cNvPr id="4" name="Slide Number Placeholder 3"/>
          <p:cNvSpPr>
            <a:spLocks noGrp="1"/>
          </p:cNvSpPr>
          <p:nvPr>
            <p:ph type="sldNum" sz="quarter" idx="5"/>
          </p:nvPr>
        </p:nvSpPr>
        <p:spPr/>
        <p:txBody>
          <a:bodyPr/>
          <a:lstStyle/>
          <a:p>
            <a:fld id="{069EEA91-27B2-434F-B11E-8C521416F7CD}" type="slidenum">
              <a:rPr lang="en-US" smtClean="0"/>
              <a:t>1</a:t>
            </a:fld>
            <a:endParaRPr lang="en-US"/>
          </a:p>
        </p:txBody>
      </p:sp>
    </p:spTree>
    <p:extLst>
      <p:ext uri="{BB962C8B-B14F-4D97-AF65-F5344CB8AC3E}">
        <p14:creationId xmlns:p14="http://schemas.microsoft.com/office/powerpoint/2010/main" val="2339502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a:buChar char="•"/>
            </a:pPr>
            <a:r>
              <a:rPr lang="en-US" sz="1400"/>
              <a:t>ARSHEYA</a:t>
            </a:r>
          </a:p>
          <a:p>
            <a:pPr marL="342900" indent="-342900">
              <a:buFont typeface="Arial"/>
              <a:buChar char="•"/>
            </a:pPr>
            <a:endParaRPr lang="en-US" sz="1400"/>
          </a:p>
          <a:p>
            <a:pPr marL="342900" indent="-342900">
              <a:buFont typeface="Arial"/>
              <a:buChar char="•"/>
            </a:pPr>
            <a:r>
              <a:rPr lang="en-US" sz="1400"/>
              <a:t>Input dataset installation</a:t>
            </a:r>
          </a:p>
          <a:p>
            <a:pPr marL="800100" lvl="1" indent="-342900">
              <a:buFont typeface="Arial"/>
              <a:buChar char="•"/>
            </a:pPr>
            <a:endParaRPr lang="en-US" sz="1400"/>
          </a:p>
          <a:p>
            <a:pPr marL="342900" indent="-342900">
              <a:buFont typeface="Arial"/>
              <a:buChar char="•"/>
            </a:pPr>
            <a:r>
              <a:rPr lang="en-US" sz="1400"/>
              <a:t>ORB detector</a:t>
            </a:r>
          </a:p>
          <a:p>
            <a:pPr marL="800100" lvl="1" indent="-342900">
              <a:buFont typeface="Arial"/>
              <a:buChar char="•"/>
            </a:pPr>
            <a:endParaRPr lang="en-US" sz="1400"/>
          </a:p>
          <a:p>
            <a:pPr marL="342900" indent="-342900">
              <a:buFont typeface="Arial"/>
              <a:buChar char="•"/>
            </a:pPr>
            <a:r>
              <a:rPr lang="en-US" sz="1400"/>
              <a:t>K-means clustering</a:t>
            </a:r>
          </a:p>
          <a:p>
            <a:pPr marL="800100" lvl="1" indent="-342900">
              <a:buFont typeface="Arial"/>
              <a:buChar char="•"/>
            </a:pPr>
            <a:r>
              <a:rPr lang="en-US" sz="1400"/>
              <a:t>Agglomerative clustering</a:t>
            </a:r>
          </a:p>
          <a:p>
            <a:pPr marL="800100" lvl="1" indent="-342900">
              <a:buFont typeface="Arial"/>
              <a:buChar char="•"/>
            </a:pPr>
            <a:endParaRPr lang="en-US" sz="1400"/>
          </a:p>
          <a:p>
            <a:pPr marL="342900" indent="-342900">
              <a:buFont typeface="Arial"/>
              <a:buChar char="•"/>
            </a:pPr>
            <a:r>
              <a:rPr lang="en-US" sz="1400"/>
              <a:t>Max Voting</a:t>
            </a:r>
          </a:p>
          <a:p>
            <a:pPr marL="342900" indent="-342900">
              <a:buFont typeface="Arial"/>
              <a:buChar char="•"/>
            </a:pPr>
            <a:endParaRPr lang="en-US" sz="1400"/>
          </a:p>
          <a:p>
            <a:pPr marL="342900" indent="-342900">
              <a:buFont typeface="Arial"/>
              <a:buChar char="•"/>
            </a:pPr>
            <a:r>
              <a:rPr lang="en-US" sz="1400"/>
              <a:t>Cluster Reassignment</a:t>
            </a:r>
          </a:p>
          <a:p>
            <a:pPr marL="342900" indent="-342900">
              <a:buFont typeface="Arial"/>
              <a:buChar char="•"/>
            </a:pPr>
            <a:endParaRPr lang="en-US" sz="1400"/>
          </a:p>
          <a:p>
            <a:pPr marL="342900" indent="-342900">
              <a:buFont typeface="Arial"/>
              <a:buChar char="•"/>
            </a:pPr>
            <a:r>
              <a:rPr lang="en-US" sz="1400"/>
              <a:t>Database construction and indexing</a:t>
            </a:r>
          </a:p>
          <a:p>
            <a:pPr marL="342900" indent="-342900">
              <a:buFont typeface="Arial"/>
              <a:buChar char="•"/>
            </a:pPr>
            <a:endParaRPr lang="en-US" sz="1400"/>
          </a:p>
          <a:p>
            <a:pPr marL="342900" indent="-342900">
              <a:buFont typeface="Arial"/>
              <a:buChar char="•"/>
            </a:pPr>
            <a:r>
              <a:rPr lang="en-US" sz="1400"/>
              <a:t>Score Calculation</a:t>
            </a:r>
          </a:p>
        </p:txBody>
      </p:sp>
      <p:sp>
        <p:nvSpPr>
          <p:cNvPr id="4" name="Slide Number Placeholder 3"/>
          <p:cNvSpPr>
            <a:spLocks noGrp="1"/>
          </p:cNvSpPr>
          <p:nvPr>
            <p:ph type="sldNum" sz="quarter" idx="5"/>
          </p:nvPr>
        </p:nvSpPr>
        <p:spPr/>
        <p:txBody>
          <a:bodyPr/>
          <a:lstStyle/>
          <a:p>
            <a:fld id="{069EEA91-27B2-434F-B11E-8C521416F7CD}" type="slidenum">
              <a:rPr lang="en-US" smtClean="0"/>
              <a:t>10</a:t>
            </a:fld>
            <a:endParaRPr lang="en-US"/>
          </a:p>
        </p:txBody>
      </p:sp>
    </p:spTree>
    <p:extLst>
      <p:ext uri="{BB962C8B-B14F-4D97-AF65-F5344CB8AC3E}">
        <p14:creationId xmlns:p14="http://schemas.microsoft.com/office/powerpoint/2010/main" val="238231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a:t>SUGAM</a:t>
            </a:r>
          </a:p>
          <a:p>
            <a:pPr marL="171450" indent="-171450">
              <a:buFont typeface="Calibri"/>
              <a:buChar char="-"/>
            </a:pPr>
            <a:r>
              <a:rPr lang="en-US" sz="1600">
                <a:cs typeface="Calibri"/>
              </a:rPr>
              <a:t>1st Test: 10 images from the same object category (plane) grouped into 3 clusters using the K-means function previously discussed. The second cluster makes sense as the shape kind of match and the color grading is similar. The first image of the 3rd cluster should have been grouped together with the first cluster  but that's the kind accuracy compromise we might have to adjust for while choosing ORB over SIFT and others.</a:t>
            </a:r>
          </a:p>
        </p:txBody>
      </p:sp>
      <p:sp>
        <p:nvSpPr>
          <p:cNvPr id="4" name="Slide Number Placeholder 3"/>
          <p:cNvSpPr>
            <a:spLocks noGrp="1"/>
          </p:cNvSpPr>
          <p:nvPr>
            <p:ph type="sldNum" sz="quarter" idx="5"/>
          </p:nvPr>
        </p:nvSpPr>
        <p:spPr/>
        <p:txBody>
          <a:bodyPr/>
          <a:lstStyle/>
          <a:p>
            <a:fld id="{069EEA91-27B2-434F-B11E-8C521416F7CD}" type="slidenum">
              <a:rPr lang="en-US" smtClean="0"/>
              <a:t>11</a:t>
            </a:fld>
            <a:endParaRPr lang="en-US"/>
          </a:p>
        </p:txBody>
      </p:sp>
    </p:spTree>
    <p:extLst>
      <p:ext uri="{BB962C8B-B14F-4D97-AF65-F5344CB8AC3E}">
        <p14:creationId xmlns:p14="http://schemas.microsoft.com/office/powerpoint/2010/main" val="2086436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t>SUGAM, ARSHEYA Commentary</a:t>
            </a:r>
          </a:p>
          <a:p>
            <a:pPr marL="171450" indent="-171450">
              <a:buFont typeface="Calibri"/>
              <a:buChar char="-"/>
            </a:pPr>
            <a:r>
              <a:rPr lang="en-US" sz="1800">
                <a:cs typeface="Calibri"/>
              </a:rPr>
              <a:t>2nd test: 10 test images from 3 different object categories (people, plane and clock) divided into 3 clusters using the same parameters as before. It doesn't form significant clusters. The ideal clusters should have grouped the images in each category together but the results are highly influenced by the other objects in the images.</a:t>
            </a:r>
          </a:p>
        </p:txBody>
      </p:sp>
      <p:sp>
        <p:nvSpPr>
          <p:cNvPr id="4" name="Slide Number Placeholder 3"/>
          <p:cNvSpPr>
            <a:spLocks noGrp="1"/>
          </p:cNvSpPr>
          <p:nvPr>
            <p:ph type="sldNum" sz="quarter" idx="5"/>
          </p:nvPr>
        </p:nvSpPr>
        <p:spPr/>
        <p:txBody>
          <a:bodyPr/>
          <a:lstStyle/>
          <a:p>
            <a:fld id="{069EEA91-27B2-434F-B11E-8C521416F7CD}" type="slidenum">
              <a:rPr lang="en-US" smtClean="0"/>
              <a:t>12</a:t>
            </a:fld>
            <a:endParaRPr lang="en-US"/>
          </a:p>
        </p:txBody>
      </p:sp>
    </p:spTree>
    <p:extLst>
      <p:ext uri="{BB962C8B-B14F-4D97-AF65-F5344CB8AC3E}">
        <p14:creationId xmlns:p14="http://schemas.microsoft.com/office/powerpoint/2010/main" val="78188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a:t>
            </a:r>
          </a:p>
        </p:txBody>
      </p:sp>
      <p:sp>
        <p:nvSpPr>
          <p:cNvPr id="4" name="Slide Number Placeholder 3"/>
          <p:cNvSpPr>
            <a:spLocks noGrp="1"/>
          </p:cNvSpPr>
          <p:nvPr>
            <p:ph type="sldNum" sz="quarter" idx="5"/>
          </p:nvPr>
        </p:nvSpPr>
        <p:spPr/>
        <p:txBody>
          <a:bodyPr/>
          <a:lstStyle/>
          <a:p>
            <a:fld id="{069EEA91-27B2-434F-B11E-8C521416F7CD}" type="slidenum">
              <a:rPr lang="en-US" smtClean="0"/>
              <a:t>13</a:t>
            </a:fld>
            <a:endParaRPr lang="en-US"/>
          </a:p>
        </p:txBody>
      </p:sp>
    </p:spTree>
    <p:extLst>
      <p:ext uri="{BB962C8B-B14F-4D97-AF65-F5344CB8AC3E}">
        <p14:creationId xmlns:p14="http://schemas.microsoft.com/office/powerpoint/2010/main" val="2136340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39000"/>
              </a:lnSpc>
              <a:spcBef>
                <a:spcPts val="800"/>
              </a:spcBef>
              <a:spcAft>
                <a:spcPts val="0"/>
              </a:spcAft>
            </a:pPr>
            <a:r>
              <a:rPr lang="en-US">
                <a:effectLst/>
                <a:latin typeface="Calibri" panose="020F0502020204030204" pitchFamily="34" charset="0"/>
                <a:ea typeface="Calibri" panose="020F0502020204030204" pitchFamily="34" charset="0"/>
                <a:cs typeface="Roboto" panose="02000000000000000000" pitchFamily="2" charset="0"/>
              </a:rPr>
              <a:t>ARSHEYA</a:t>
            </a:r>
          </a:p>
          <a:p>
            <a:pPr marL="0" marR="0">
              <a:lnSpc>
                <a:spcPct val="139000"/>
              </a:lnSpc>
              <a:spcBef>
                <a:spcPts val="800"/>
              </a:spcBef>
              <a:spcAft>
                <a:spcPts val="0"/>
              </a:spcAft>
            </a:pPr>
            <a:endParaRPr lang="en-US">
              <a:effectLst/>
              <a:latin typeface="Calibri" panose="020F0502020204030204" pitchFamily="34" charset="0"/>
              <a:ea typeface="Calibri" panose="020F0502020204030204" pitchFamily="34" charset="0"/>
              <a:cs typeface="Roboto" panose="02000000000000000000" pitchFamily="2" charset="0"/>
            </a:endParaRPr>
          </a:p>
          <a:p>
            <a:pPr marL="0" marR="0">
              <a:lnSpc>
                <a:spcPct val="139000"/>
              </a:lnSpc>
              <a:spcBef>
                <a:spcPts val="800"/>
              </a:spcBef>
              <a:spcAft>
                <a:spcPts val="0"/>
              </a:spcAft>
            </a:pPr>
            <a:r>
              <a:rPr lang="en-US" err="1">
                <a:effectLst/>
                <a:latin typeface="Calibri" panose="020F0502020204030204" pitchFamily="34" charset="0"/>
                <a:ea typeface="Calibri" panose="020F0502020204030204" pitchFamily="34" charset="0"/>
                <a:cs typeface="Roboto" panose="02000000000000000000" pitchFamily="2" charset="0"/>
              </a:rPr>
              <a:t>Nister</a:t>
            </a:r>
            <a:r>
              <a:rPr lang="en-US">
                <a:effectLst/>
                <a:latin typeface="Calibri" panose="020F0502020204030204" pitchFamily="34" charset="0"/>
                <a:ea typeface="Calibri" panose="020F0502020204030204" pitchFamily="34" charset="0"/>
                <a:cs typeface="Roboto" panose="02000000000000000000" pitchFamily="2" charset="0"/>
              </a:rPr>
              <a:t>, D., &amp; </a:t>
            </a:r>
            <a:r>
              <a:rPr lang="en-US" err="1">
                <a:effectLst/>
                <a:latin typeface="Calibri" panose="020F0502020204030204" pitchFamily="34" charset="0"/>
                <a:ea typeface="Calibri" panose="020F0502020204030204" pitchFamily="34" charset="0"/>
                <a:cs typeface="Roboto" panose="02000000000000000000" pitchFamily="2" charset="0"/>
              </a:rPr>
              <a:t>Stewenius</a:t>
            </a:r>
            <a:r>
              <a:rPr lang="en-US">
                <a:effectLst/>
                <a:latin typeface="Calibri" panose="020F0502020204030204" pitchFamily="34" charset="0"/>
                <a:ea typeface="Calibri" panose="020F0502020204030204" pitchFamily="34" charset="0"/>
                <a:cs typeface="Roboto" panose="02000000000000000000" pitchFamily="2" charset="0"/>
              </a:rPr>
              <a:t>, H. (2006). Scalable Recognition with a Vocabulary Tree. In 2006 IEEE Computer Society Conference on Computer Vision and Pattern Recognition (CVPR'06) (Vol. 2, pp. 2161-2168). IEEE.</a:t>
            </a:r>
            <a:r>
              <a:rPr lang="en-US" u="none" strike="noStrike">
                <a:effectLst/>
                <a:latin typeface="Calibri" panose="020F0502020204030204" pitchFamily="34" charset="0"/>
                <a:ea typeface="Calibri" panose="020F0502020204030204" pitchFamily="34" charset="0"/>
                <a:cs typeface="Roboto" panose="02000000000000000000" pitchFamily="2" charset="0"/>
                <a:hlinkClick r:id="rId3">
                  <a:extLst>
                    <a:ext uri="{A12FA001-AC4F-418D-AE19-62706E023703}">
                      <ahyp:hlinkClr xmlns:ahyp="http://schemas.microsoft.com/office/drawing/2018/hyperlinkcolor" val="tx"/>
                    </a:ext>
                  </a:extLst>
                </a:hlinkClick>
              </a:rPr>
              <a:t> </a:t>
            </a:r>
            <a:endParaRPr lang="en-US">
              <a:effectLst/>
              <a:latin typeface="Roboto" panose="02000000000000000000" pitchFamily="2" charset="0"/>
              <a:ea typeface="Roboto" panose="02000000000000000000" pitchFamily="2" charset="0"/>
              <a:cs typeface="Roboto" panose="02000000000000000000" pitchFamily="2" charset="0"/>
            </a:endParaRPr>
          </a:p>
          <a:p>
            <a:pPr marL="0" marR="0">
              <a:lnSpc>
                <a:spcPct val="139000"/>
              </a:lnSpc>
              <a:spcBef>
                <a:spcPts val="800"/>
              </a:spcBef>
              <a:spcAft>
                <a:spcPts val="0"/>
              </a:spcAft>
            </a:pPr>
            <a:r>
              <a:rPr lang="en-US" u="sng">
                <a:effectLst/>
                <a:latin typeface="Calibri" panose="020F0502020204030204" pitchFamily="34" charset="0"/>
                <a:ea typeface="Calibri" panose="020F0502020204030204" pitchFamily="34" charset="0"/>
                <a:cs typeface="Roboto" panose="02000000000000000000" pitchFamily="2" charset="0"/>
                <a:hlinkClick r:id="rId3">
                  <a:extLst>
                    <a:ext uri="{A12FA001-AC4F-418D-AE19-62706E023703}">
                      <ahyp:hlinkClr xmlns:ahyp="http://schemas.microsoft.com/office/drawing/2018/hyperlinkcolor" val="tx"/>
                    </a:ext>
                  </a:extLst>
                </a:hlinkClick>
              </a:rPr>
              <a:t>https://inst.eecs.berkeley.edu//~cs294-6/fa06/papers/nister_stewenius_cvpr2006.pdf</a:t>
            </a:r>
            <a:endParaRPr lang="en-US">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latin typeface="Roboto" panose="02000000000000000000" pitchFamily="2" charset="0"/>
                <a:ea typeface="Roboto" panose="02000000000000000000" pitchFamily="2" charset="0"/>
                <a:cs typeface="Roboto" panose="02000000000000000000" pitchFamily="2" charset="0"/>
              </a:rPr>
              <a:t>We will use the OpenCV library for implementing the vocabulary tree and object recognition system. Additionally, we plan to utilize the code and ideas provided in the GitHub repository “</a:t>
            </a:r>
            <a:r>
              <a:rPr lang="en-US">
                <a:effectLst/>
                <a:latin typeface="Roboto" panose="02000000000000000000" pitchFamily="2" charset="0"/>
                <a:ea typeface="Roboto" panose="02000000000000000000" pitchFamily="2" charset="0"/>
                <a:cs typeface="Roboto" panose="02000000000000000000" pitchFamily="2" charset="0"/>
                <a:hlinkClick r:id="rId4">
                  <a:extLst>
                    <a:ext uri="{A12FA001-AC4F-418D-AE19-62706E023703}">
                      <ahyp:hlinkClr xmlns:ahyp="http://schemas.microsoft.com/office/drawing/2018/hyperlinkcolor" val="tx"/>
                    </a:ext>
                  </a:extLst>
                </a:hlinkClick>
              </a:rPr>
              <a:t>Scalable Recognition with a Vocabulary Tree</a:t>
            </a:r>
            <a:r>
              <a:rPr lang="en-US">
                <a:effectLst/>
                <a:latin typeface="Roboto" panose="02000000000000000000" pitchFamily="2" charset="0"/>
                <a:ea typeface="Roboto" panose="02000000000000000000" pitchFamily="2" charset="0"/>
                <a:cs typeface="Roboto" panose="02000000000000000000" pitchFamily="2" charset="0"/>
              </a:rPr>
              <a:t>” as a starting point.</a:t>
            </a:r>
          </a:p>
          <a:p>
            <a:endParaRPr lang="en-US"/>
          </a:p>
        </p:txBody>
      </p:sp>
      <p:sp>
        <p:nvSpPr>
          <p:cNvPr id="4" name="Slide Number Placeholder 3"/>
          <p:cNvSpPr>
            <a:spLocks noGrp="1"/>
          </p:cNvSpPr>
          <p:nvPr>
            <p:ph type="sldNum" sz="quarter" idx="5"/>
          </p:nvPr>
        </p:nvSpPr>
        <p:spPr/>
        <p:txBody>
          <a:bodyPr/>
          <a:lstStyle/>
          <a:p>
            <a:fld id="{069EEA91-27B2-434F-B11E-8C521416F7CD}" type="slidenum">
              <a:rPr lang="en-US" smtClean="0"/>
              <a:t>14</a:t>
            </a:fld>
            <a:endParaRPr lang="en-US"/>
          </a:p>
        </p:txBody>
      </p:sp>
    </p:spTree>
    <p:extLst>
      <p:ext uri="{BB962C8B-B14F-4D97-AF65-F5344CB8AC3E}">
        <p14:creationId xmlns:p14="http://schemas.microsoft.com/office/powerpoint/2010/main" val="1054748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EVERYONE</a:t>
            </a:r>
          </a:p>
          <a:p>
            <a:endParaRPr lang="en-US"/>
          </a:p>
        </p:txBody>
      </p:sp>
      <p:sp>
        <p:nvSpPr>
          <p:cNvPr id="4" name="Slide Number Placeholder 3"/>
          <p:cNvSpPr>
            <a:spLocks noGrp="1"/>
          </p:cNvSpPr>
          <p:nvPr>
            <p:ph type="sldNum" sz="quarter" idx="5"/>
          </p:nvPr>
        </p:nvSpPr>
        <p:spPr/>
        <p:txBody>
          <a:bodyPr/>
          <a:lstStyle/>
          <a:p>
            <a:fld id="{069EEA91-27B2-434F-B11E-8C521416F7CD}" type="slidenum">
              <a:rPr lang="en-US" smtClean="0"/>
              <a:t>2</a:t>
            </a:fld>
            <a:endParaRPr lang="en-US"/>
          </a:p>
        </p:txBody>
      </p:sp>
    </p:spTree>
    <p:extLst>
      <p:ext uri="{BB962C8B-B14F-4D97-AF65-F5344CB8AC3E}">
        <p14:creationId xmlns:p14="http://schemas.microsoft.com/office/powerpoint/2010/main" val="3374408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mj-lt"/>
              <a:buNone/>
            </a:pPr>
            <a:r>
              <a:rPr lang="en-US" sz="1100" b="1" u="none" strike="noStrike">
                <a:solidFill>
                  <a:srgbClr val="E01B84"/>
                </a:solidFill>
                <a:effectLst/>
                <a:latin typeface="Roboto" panose="02000000000000000000" pitchFamily="2" charset="0"/>
                <a:ea typeface="Roboto" panose="02000000000000000000" pitchFamily="2" charset="0"/>
                <a:cs typeface="Roboto" panose="02000000000000000000" pitchFamily="2" charset="0"/>
              </a:rPr>
              <a:t>JOSIAH</a:t>
            </a:r>
          </a:p>
          <a:p>
            <a:pPr marL="342900" marR="0" lvl="0" indent="-342900">
              <a:spcBef>
                <a:spcPts val="0"/>
              </a:spcBef>
              <a:spcAft>
                <a:spcPts val="0"/>
              </a:spcAft>
              <a:buFont typeface="+mj-lt"/>
              <a:buAutoNum type="arabicPeriod"/>
            </a:pPr>
            <a:endParaRPr lang="en-US" sz="1100" b="1" u="none" strike="noStrike">
              <a:solidFill>
                <a:srgbClr val="E01B84"/>
              </a:solidFill>
              <a:effectLst/>
              <a:latin typeface="Roboto" panose="02000000000000000000" pitchFamily="2" charset="0"/>
              <a:ea typeface="Roboto" panose="02000000000000000000" pitchFamily="2" charset="0"/>
              <a:cs typeface="Roboto" panose="02000000000000000000" pitchFamily="2" charset="0"/>
            </a:endParaRPr>
          </a:p>
          <a:p>
            <a:pPr marL="342900" marR="0" lvl="0" indent="-342900">
              <a:spcBef>
                <a:spcPts val="0"/>
              </a:spcBef>
              <a:spcAft>
                <a:spcPts val="0"/>
              </a:spcAft>
              <a:buFont typeface="+mj-lt"/>
              <a:buAutoNum type="arabicPeriod"/>
            </a:pPr>
            <a:r>
              <a:rPr lang="en-US" sz="1100" b="1" u="none" strike="noStrike">
                <a:solidFill>
                  <a:srgbClr val="E01B84"/>
                </a:solidFill>
                <a:effectLst/>
                <a:latin typeface="Roboto" panose="02000000000000000000" pitchFamily="2" charset="0"/>
                <a:ea typeface="Roboto" panose="02000000000000000000" pitchFamily="2" charset="0"/>
                <a:cs typeface="Roboto" panose="02000000000000000000" pitchFamily="2" charset="0"/>
              </a:rPr>
              <a:t>Object Detection:</a:t>
            </a:r>
            <a:r>
              <a:rPr lang="en-US" sz="1100" u="none" strike="noStrike">
                <a:solidFill>
                  <a:srgbClr val="666666"/>
                </a:solidFill>
                <a:effectLst/>
                <a:latin typeface="Roboto" panose="02000000000000000000" pitchFamily="2" charset="0"/>
                <a:ea typeface="Roboto" panose="02000000000000000000" pitchFamily="2" charset="0"/>
                <a:cs typeface="Roboto" panose="02000000000000000000" pitchFamily="2" charset="0"/>
              </a:rPr>
              <a:t> We want to detect the objects for a large dataset of images and videos in the scale of millions. We would like to achieve a better performance than current state of the art object recognition techniques (like deep learning-based approaches) in terms of time and accuracy.</a:t>
            </a:r>
          </a:p>
          <a:p>
            <a:pPr marL="342900" marR="0" lvl="0" indent="-342900">
              <a:spcBef>
                <a:spcPts val="0"/>
              </a:spcBef>
              <a:spcAft>
                <a:spcPts val="0"/>
              </a:spcAft>
              <a:buFont typeface="+mj-lt"/>
              <a:buAutoNum type="arabicPeriod"/>
            </a:pPr>
            <a:r>
              <a:rPr lang="en-US" sz="1100" b="1" u="none" strike="noStrike">
                <a:solidFill>
                  <a:srgbClr val="E01B84"/>
                </a:solidFill>
                <a:effectLst/>
                <a:latin typeface="Roboto" panose="02000000000000000000" pitchFamily="2" charset="0"/>
                <a:ea typeface="Roboto" panose="02000000000000000000" pitchFamily="2" charset="0"/>
                <a:cs typeface="Roboto" panose="02000000000000000000" pitchFamily="2" charset="0"/>
              </a:rPr>
              <a:t>Build the Successful and optimized Vocabulary Tree:</a:t>
            </a:r>
            <a:r>
              <a:rPr lang="en-US" sz="1100" u="none" strike="noStrike">
                <a:solidFill>
                  <a:srgbClr val="666666"/>
                </a:solidFill>
                <a:effectLst/>
                <a:latin typeface="Roboto" panose="02000000000000000000" pitchFamily="2" charset="0"/>
                <a:ea typeface="Roboto" panose="02000000000000000000" pitchFamily="2" charset="0"/>
                <a:cs typeface="Roboto" panose="02000000000000000000" pitchFamily="2" charset="0"/>
              </a:rPr>
              <a:t> We will construct the Vocabulary tree using the hierarchical K-means clustering algorithm for our initial stage of the project. We can try different clustering algorithms too for constructing the tree.</a:t>
            </a:r>
          </a:p>
          <a:p>
            <a:pPr marL="342900" marR="0" lvl="0" indent="-342900">
              <a:spcBef>
                <a:spcPts val="0"/>
              </a:spcBef>
              <a:spcAft>
                <a:spcPts val="0"/>
              </a:spcAft>
              <a:buFont typeface="+mj-lt"/>
              <a:buAutoNum type="arabicPeriod"/>
            </a:pPr>
            <a:r>
              <a:rPr lang="en-US" sz="1100" b="1" u="none" strike="noStrike">
                <a:solidFill>
                  <a:srgbClr val="E01B84"/>
                </a:solidFill>
                <a:effectLst/>
                <a:latin typeface="Roboto" panose="02000000000000000000" pitchFamily="2" charset="0"/>
                <a:ea typeface="Roboto" panose="02000000000000000000" pitchFamily="2" charset="0"/>
                <a:cs typeface="Roboto" panose="02000000000000000000" pitchFamily="2" charset="0"/>
              </a:rPr>
              <a:t>Make our project as SaaS:</a:t>
            </a:r>
            <a:r>
              <a:rPr lang="en-US" sz="1100" u="none" strike="noStrike">
                <a:solidFill>
                  <a:srgbClr val="666666"/>
                </a:solidFill>
                <a:effectLst/>
                <a:latin typeface="Roboto" panose="02000000000000000000" pitchFamily="2" charset="0"/>
                <a:ea typeface="Roboto" panose="02000000000000000000" pitchFamily="2" charset="0"/>
                <a:cs typeface="Roboto" panose="02000000000000000000" pitchFamily="2" charset="0"/>
              </a:rPr>
              <a:t> We can construct a web application containing our project and we will deploy it on the web. This is our hopeful goal, to be done at the end once the body of testing and performance is completed.</a:t>
            </a:r>
          </a:p>
          <a:p>
            <a:pPr marL="342900" marR="0" lvl="0" indent="-342900">
              <a:spcBef>
                <a:spcPts val="0"/>
              </a:spcBef>
              <a:spcAft>
                <a:spcPts val="0"/>
              </a:spcAft>
              <a:buFont typeface="+mj-lt"/>
              <a:buAutoNum type="arabicPeriod"/>
            </a:pPr>
            <a:endParaRPr lang="en-US" sz="1100" u="none" strike="noStrike">
              <a:solidFill>
                <a:srgbClr val="666666"/>
              </a:solidFill>
              <a:effectLst/>
              <a:latin typeface="Roboto" panose="02000000000000000000" pitchFamily="2" charset="0"/>
              <a:ea typeface="Roboto" panose="02000000000000000000" pitchFamily="2" charset="0"/>
              <a:cs typeface="Roboto" panose="02000000000000000000" pitchFamily="2" charset="0"/>
            </a:endParaRPr>
          </a:p>
          <a:p>
            <a:pPr marR="0">
              <a:spcBef>
                <a:spcPts val="0"/>
              </a:spcBef>
              <a:spcAft>
                <a:spcPts val="0"/>
              </a:spcAft>
            </a:pPr>
            <a:r>
              <a:rPr lang="en-US" sz="1100">
                <a:solidFill>
                  <a:srgbClr val="666666"/>
                </a:solidFill>
                <a:effectLst/>
                <a:latin typeface="Roboto" panose="02000000000000000000" pitchFamily="2" charset="0"/>
                <a:ea typeface="Roboto" panose="02000000000000000000" pitchFamily="2" charset="0"/>
                <a:cs typeface="Roboto" panose="02000000000000000000" pitchFamily="2" charset="0"/>
              </a:rPr>
              <a:t>We’ll be comparing the accuracy and time of the proposed recognition system with the current state-of-the-art object recognition techniques. The level of consistency in the results across different datasets will also be one of the evaluation </a:t>
            </a:r>
            <a:r>
              <a:rPr lang="en-US" sz="1100" err="1">
                <a:solidFill>
                  <a:srgbClr val="666666"/>
                </a:solidFill>
                <a:effectLst/>
                <a:latin typeface="Roboto" panose="02000000000000000000" pitchFamily="2" charset="0"/>
                <a:ea typeface="Roboto" panose="02000000000000000000" pitchFamily="2" charset="0"/>
                <a:cs typeface="Roboto" panose="02000000000000000000" pitchFamily="2" charset="0"/>
              </a:rPr>
              <a:t>criterias</a:t>
            </a:r>
            <a:r>
              <a:rPr lang="en-US" sz="1100">
                <a:solidFill>
                  <a:srgbClr val="666666"/>
                </a:solidFill>
                <a:effectLst/>
                <a:latin typeface="Roboto" panose="02000000000000000000" pitchFamily="2" charset="0"/>
                <a:ea typeface="Roboto" panose="02000000000000000000" pitchFamily="2" charset="0"/>
                <a:cs typeface="Roboto" panose="02000000000000000000" pitchFamily="2" charset="0"/>
              </a:rPr>
              <a:t> of our project, including quantitative evaluation against benchmark datasets, including </a:t>
            </a:r>
            <a:r>
              <a:rPr lang="en-US" sz="1100">
                <a:solidFill>
                  <a:srgbClr val="1155CC"/>
                </a:solidFill>
                <a:effectLst/>
                <a:latin typeface="Roboto" panose="02000000000000000000" pitchFamily="2" charset="0"/>
                <a:ea typeface="Roboto" panose="02000000000000000000" pitchFamily="2" charset="0"/>
                <a:cs typeface="Roboto" panose="02000000000000000000" pitchFamily="2" charset="0"/>
                <a:hlinkClick r:id="rId3"/>
              </a:rPr>
              <a:t>PASCAL</a:t>
            </a:r>
            <a:r>
              <a:rPr lang="en-US" sz="1100">
                <a:solidFill>
                  <a:srgbClr val="666666"/>
                </a:solidFill>
                <a:effectLst/>
                <a:latin typeface="Roboto" panose="02000000000000000000" pitchFamily="2" charset="0"/>
                <a:ea typeface="Roboto" panose="02000000000000000000" pitchFamily="2" charset="0"/>
                <a:cs typeface="Roboto" panose="02000000000000000000" pitchFamily="2" charset="0"/>
              </a:rPr>
              <a:t> or </a:t>
            </a:r>
            <a:r>
              <a:rPr lang="en-US" sz="1100">
                <a:solidFill>
                  <a:srgbClr val="1155CC"/>
                </a:solidFill>
                <a:effectLst/>
                <a:latin typeface="Roboto" panose="02000000000000000000" pitchFamily="2" charset="0"/>
                <a:ea typeface="Roboto" panose="02000000000000000000" pitchFamily="2" charset="0"/>
                <a:cs typeface="Roboto" panose="02000000000000000000" pitchFamily="2" charset="0"/>
                <a:hlinkClick r:id="rId4"/>
              </a:rPr>
              <a:t>Microsoft COCO</a:t>
            </a:r>
            <a:r>
              <a:rPr lang="en-US" sz="1100">
                <a:solidFill>
                  <a:srgbClr val="666666"/>
                </a:solidFill>
                <a:effectLst/>
                <a:latin typeface="Roboto" panose="02000000000000000000" pitchFamily="2" charset="0"/>
                <a:ea typeface="Roboto" panose="02000000000000000000" pitchFamily="2" charset="0"/>
                <a:cs typeface="Roboto" panose="02000000000000000000" pitchFamily="2" charset="0"/>
              </a:rPr>
              <a:t>.</a:t>
            </a:r>
          </a:p>
          <a:p>
            <a:pPr marR="0">
              <a:spcBef>
                <a:spcPts val="1000"/>
              </a:spcBef>
              <a:spcAft>
                <a:spcPts val="0"/>
              </a:spcAft>
            </a:pPr>
            <a:r>
              <a:rPr lang="en-US" sz="1100">
                <a:solidFill>
                  <a:srgbClr val="666666"/>
                </a:solidFill>
                <a:effectLst/>
                <a:latin typeface="Roboto" panose="02000000000000000000" pitchFamily="2" charset="0"/>
                <a:ea typeface="Roboto" panose="02000000000000000000" pitchFamily="2" charset="0"/>
                <a:cs typeface="Roboto" panose="02000000000000000000" pitchFamily="2" charset="0"/>
              </a:rPr>
              <a:t>Additionally, we will assess the practicality of our approach in real-time applications, such as autonomous vehicles or …, which will involve qualitative evaluations by testing our system on video streams, simulating these scenarios, and gathering feedback.</a:t>
            </a:r>
          </a:p>
          <a:p>
            <a:pPr marL="0" marR="0" lvl="0" indent="0">
              <a:spcBef>
                <a:spcPts val="0"/>
              </a:spcBef>
              <a:spcAft>
                <a:spcPts val="0"/>
              </a:spcAft>
              <a:buFont typeface="+mj-lt"/>
              <a:buNone/>
            </a:pPr>
            <a:endParaRPr lang="en-US" sz="1100" u="none" strike="noStrike">
              <a:solidFill>
                <a:srgbClr val="666666"/>
              </a:solidFill>
              <a:effectLst/>
              <a:latin typeface="Roboto" panose="02000000000000000000" pitchFamily="2" charset="0"/>
              <a:ea typeface="Roboto" panose="02000000000000000000" pitchFamily="2" charset="0"/>
              <a:cs typeface="Roboto" panose="02000000000000000000" pitchFamily="2" charset="0"/>
            </a:endParaRPr>
          </a:p>
        </p:txBody>
      </p:sp>
      <p:sp>
        <p:nvSpPr>
          <p:cNvPr id="4" name="Slide Number Placeholder 3"/>
          <p:cNvSpPr>
            <a:spLocks noGrp="1"/>
          </p:cNvSpPr>
          <p:nvPr>
            <p:ph type="sldNum" sz="quarter" idx="5"/>
          </p:nvPr>
        </p:nvSpPr>
        <p:spPr/>
        <p:txBody>
          <a:bodyPr/>
          <a:lstStyle/>
          <a:p>
            <a:fld id="{069EEA91-27B2-434F-B11E-8C521416F7CD}" type="slidenum">
              <a:rPr lang="en-US" smtClean="0"/>
              <a:t>3</a:t>
            </a:fld>
            <a:endParaRPr lang="en-US"/>
          </a:p>
        </p:txBody>
      </p:sp>
    </p:spTree>
    <p:extLst>
      <p:ext uri="{BB962C8B-B14F-4D97-AF65-F5344CB8AC3E}">
        <p14:creationId xmlns:p14="http://schemas.microsoft.com/office/powerpoint/2010/main" val="1587306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666666"/>
                </a:solidFill>
                <a:effectLst/>
                <a:latin typeface="Roboto" panose="02000000000000000000" pitchFamily="2" charset="0"/>
                <a:ea typeface="Roboto" panose="02000000000000000000" pitchFamily="2" charset="0"/>
                <a:cs typeface="Roboto" panose="02000000000000000000" pitchFamily="2" charset="0"/>
              </a:rPr>
              <a:t>ARSHEYA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rgbClr val="666666"/>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666666"/>
                </a:solidFill>
                <a:effectLst/>
                <a:latin typeface="Roboto" panose="02000000000000000000" pitchFamily="2" charset="0"/>
                <a:ea typeface="Roboto" panose="02000000000000000000" pitchFamily="2" charset="0"/>
                <a:cs typeface="Roboto" panose="02000000000000000000" pitchFamily="2" charset="0"/>
              </a:rPr>
              <a:t>The paper which we chose is called ‘Scalable Recognition with a Vocabulary Tree’.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rgbClr val="666666"/>
              </a:solidFill>
              <a:effectLst/>
              <a:latin typeface="Roboto" panose="02000000000000000000" pitchFamily="2" charset="0"/>
              <a:ea typeface="Roboto" panose="02000000000000000000" pitchFamily="2" charset="0"/>
              <a:cs typeface="Roboto" panose="02000000000000000000" pitchFamily="2"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666666"/>
                </a:solidFill>
                <a:effectLst/>
                <a:latin typeface="Roboto" panose="02000000000000000000" pitchFamily="2" charset="0"/>
                <a:ea typeface="Roboto" panose="02000000000000000000" pitchFamily="2" charset="0"/>
                <a:cs typeface="Roboto" panose="02000000000000000000" pitchFamily="2" charset="0"/>
              </a:rPr>
              <a:t>The paper is </a:t>
            </a:r>
            <a:r>
              <a:rPr lang="en-US" b="1">
                <a:solidFill>
                  <a:srgbClr val="666666"/>
                </a:solidFill>
                <a:effectLst/>
                <a:latin typeface="Roboto" panose="02000000000000000000" pitchFamily="2" charset="0"/>
                <a:ea typeface="Roboto" panose="02000000000000000000" pitchFamily="2" charset="0"/>
                <a:cs typeface="Roboto" panose="02000000000000000000" pitchFamily="2" charset="0"/>
              </a:rPr>
              <a:t>aimed at solving the problem of scalable object recognition</a:t>
            </a:r>
            <a:r>
              <a:rPr lang="en-US">
                <a:solidFill>
                  <a:srgbClr val="666666"/>
                </a:solidFill>
                <a:effectLst/>
                <a:latin typeface="Roboto" panose="02000000000000000000" pitchFamily="2" charset="0"/>
                <a:ea typeface="Roboto" panose="02000000000000000000" pitchFamily="2" charset="0"/>
                <a:cs typeface="Roboto" panose="02000000000000000000" pitchFamily="2" charset="0"/>
              </a:rPr>
              <a:t> by proposing a scheme to identify and label the objects in images from a large set of labels.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solidFill>
                  <a:srgbClr val="666666"/>
                </a:solidFill>
                <a:effectLst/>
                <a:latin typeface="Roboto" panose="02000000000000000000" pitchFamily="2" charset="0"/>
                <a:ea typeface="Roboto" panose="02000000000000000000" pitchFamily="2" charset="0"/>
                <a:cs typeface="Roboto" panose="02000000000000000000" pitchFamily="2" charset="0"/>
              </a:rPr>
              <a:t>Object recognition is one of the most fundamental problems in the domain of computer vision </a:t>
            </a:r>
            <a:r>
              <a:rPr lang="en-US">
                <a:solidFill>
                  <a:srgbClr val="666666"/>
                </a:solidFill>
                <a:effectLst/>
                <a:latin typeface="Roboto" panose="02000000000000000000" pitchFamily="2" charset="0"/>
                <a:ea typeface="Roboto" panose="02000000000000000000" pitchFamily="2" charset="0"/>
                <a:cs typeface="Roboto" panose="02000000000000000000" pitchFamily="2" charset="0"/>
              </a:rPr>
              <a:t>and it has its own challenges like complexity and variability in images.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666666"/>
                </a:solidFill>
                <a:effectLst/>
                <a:latin typeface="Roboto" panose="02000000000000000000" pitchFamily="2" charset="0"/>
                <a:ea typeface="Roboto" panose="02000000000000000000" pitchFamily="2" charset="0"/>
                <a:cs typeface="Roboto" panose="02000000000000000000" pitchFamily="2" charset="0"/>
              </a:rPr>
              <a:t>Additionally, an </a:t>
            </a:r>
            <a:r>
              <a:rPr lang="en-US" b="1">
                <a:solidFill>
                  <a:srgbClr val="666666"/>
                </a:solidFill>
                <a:effectLst/>
                <a:latin typeface="Roboto" panose="02000000000000000000" pitchFamily="2" charset="0"/>
                <a:ea typeface="Roboto" panose="02000000000000000000" pitchFamily="2" charset="0"/>
                <a:cs typeface="Roboto" panose="02000000000000000000" pitchFamily="2" charset="0"/>
              </a:rPr>
              <a:t>extremely large number of objects to be recognized severely degrades performance</a:t>
            </a:r>
            <a:r>
              <a:rPr lang="en-US">
                <a:solidFill>
                  <a:srgbClr val="666666"/>
                </a:solidFill>
                <a:effectLst/>
                <a:latin typeface="Roboto" panose="02000000000000000000" pitchFamily="2" charset="0"/>
                <a:ea typeface="Roboto" panose="02000000000000000000" pitchFamily="2" charset="0"/>
                <a:cs typeface="Roboto" panose="02000000000000000000" pitchFamily="2" charset="0"/>
              </a:rPr>
              <a:t> of object recognition methods and requires large-scale object recognition techniques.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666666"/>
                </a:solidFill>
                <a:effectLst/>
                <a:latin typeface="Roboto" panose="02000000000000000000" pitchFamily="2" charset="0"/>
                <a:ea typeface="Roboto" panose="02000000000000000000" pitchFamily="2" charset="0"/>
                <a:cs typeface="Roboto" panose="02000000000000000000" pitchFamily="2" charset="0"/>
              </a:rPr>
              <a:t>The </a:t>
            </a:r>
            <a:r>
              <a:rPr lang="en-US" b="1">
                <a:solidFill>
                  <a:srgbClr val="666666"/>
                </a:solidFill>
                <a:effectLst/>
                <a:latin typeface="Roboto" panose="02000000000000000000" pitchFamily="2" charset="0"/>
                <a:ea typeface="Roboto" panose="02000000000000000000" pitchFamily="2" charset="0"/>
                <a:cs typeface="Roboto" panose="02000000000000000000" pitchFamily="2" charset="0"/>
              </a:rPr>
              <a:t>paper solves this problem by proposing a novel approach for object recognition </a:t>
            </a:r>
            <a:r>
              <a:rPr lang="en-US">
                <a:solidFill>
                  <a:srgbClr val="666666"/>
                </a:solidFill>
                <a:effectLst/>
                <a:latin typeface="Roboto" panose="02000000000000000000" pitchFamily="2" charset="0"/>
                <a:ea typeface="Roboto" panose="02000000000000000000" pitchFamily="2" charset="0"/>
                <a:cs typeface="Roboto" panose="02000000000000000000" pitchFamily="2" charset="0"/>
              </a:rPr>
              <a:t>to handle many objects accurately</a:t>
            </a:r>
            <a:r>
              <a:rPr lang="en-US" b="1">
                <a:solidFill>
                  <a:srgbClr val="666666"/>
                </a:solidFill>
                <a:effectLst/>
                <a:latin typeface="Roboto" panose="02000000000000000000" pitchFamily="2" charset="0"/>
                <a:ea typeface="Roboto" panose="02000000000000000000" pitchFamily="2" charset="0"/>
                <a:cs typeface="Roboto" panose="02000000000000000000" pitchFamily="2" charset="0"/>
              </a:rPr>
              <a:t>, like a bag-of-words(features).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666666"/>
                </a:solidFill>
                <a:effectLst/>
                <a:latin typeface="Roboto" panose="02000000000000000000" pitchFamily="2" charset="0"/>
                <a:ea typeface="Roboto" panose="02000000000000000000" pitchFamily="2" charset="0"/>
                <a:cs typeface="Roboto" panose="02000000000000000000" pitchFamily="2" charset="0"/>
              </a:rPr>
              <a:t>To do so, the </a:t>
            </a:r>
            <a:r>
              <a:rPr lang="en-US" b="1">
                <a:solidFill>
                  <a:srgbClr val="666666"/>
                </a:solidFill>
                <a:effectLst/>
                <a:latin typeface="Roboto" panose="02000000000000000000" pitchFamily="2" charset="0"/>
                <a:ea typeface="Roboto" panose="02000000000000000000" pitchFamily="2" charset="0"/>
                <a:cs typeface="Roboto" panose="02000000000000000000" pitchFamily="2" charset="0"/>
              </a:rPr>
              <a:t>paper presents a hierarchical vocabulary tree constructed by recursively applying k-means clustering on a large set of features </a:t>
            </a:r>
            <a:r>
              <a:rPr lang="en-US">
                <a:solidFill>
                  <a:srgbClr val="666666"/>
                </a:solidFill>
                <a:effectLst/>
                <a:latin typeface="Roboto" panose="02000000000000000000" pitchFamily="2" charset="0"/>
                <a:ea typeface="Roboto" panose="02000000000000000000" pitchFamily="2" charset="0"/>
                <a:cs typeface="Roboto" panose="02000000000000000000" pitchFamily="2" charset="0"/>
              </a:rPr>
              <a:t>to index and match the local features of an image.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666666"/>
                </a:solidFill>
                <a:effectLst/>
                <a:latin typeface="Roboto" panose="02000000000000000000" pitchFamily="2" charset="0"/>
                <a:ea typeface="Roboto" panose="02000000000000000000" pitchFamily="2" charset="0"/>
                <a:cs typeface="Roboto" panose="02000000000000000000" pitchFamily="2" charset="0"/>
              </a:rPr>
              <a:t>The paper </a:t>
            </a:r>
            <a:r>
              <a:rPr lang="en-US" b="1">
                <a:solidFill>
                  <a:srgbClr val="666666"/>
                </a:solidFill>
                <a:effectLst/>
                <a:latin typeface="Roboto" panose="02000000000000000000" pitchFamily="2" charset="0"/>
                <a:ea typeface="Roboto" panose="02000000000000000000" pitchFamily="2" charset="0"/>
                <a:cs typeface="Roboto" panose="02000000000000000000" pitchFamily="2" charset="0"/>
              </a:rPr>
              <a:t>also uses an inverted file system that stores the image IDs </a:t>
            </a:r>
            <a:r>
              <a:rPr lang="en-US">
                <a:solidFill>
                  <a:srgbClr val="666666"/>
                </a:solidFill>
                <a:effectLst/>
                <a:latin typeface="Roboto" panose="02000000000000000000" pitchFamily="2" charset="0"/>
                <a:ea typeface="Roboto" panose="02000000000000000000" pitchFamily="2" charset="0"/>
                <a:cs typeface="Roboto" panose="02000000000000000000" pitchFamily="2" charset="0"/>
              </a:rPr>
              <a:t>and feature weights for each leaf node allowing fast retrieval of relevant images.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a:p>
        </p:txBody>
      </p:sp>
      <p:sp>
        <p:nvSpPr>
          <p:cNvPr id="4" name="Slide Number Placeholder 3"/>
          <p:cNvSpPr>
            <a:spLocks noGrp="1"/>
          </p:cNvSpPr>
          <p:nvPr>
            <p:ph type="sldNum" sz="quarter" idx="5"/>
          </p:nvPr>
        </p:nvSpPr>
        <p:spPr/>
        <p:txBody>
          <a:bodyPr/>
          <a:lstStyle/>
          <a:p>
            <a:fld id="{069EEA91-27B2-434F-B11E-8C521416F7CD}" type="slidenum">
              <a:rPr lang="en-US" smtClean="0"/>
              <a:t>4</a:t>
            </a:fld>
            <a:endParaRPr lang="en-US"/>
          </a:p>
        </p:txBody>
      </p:sp>
    </p:spTree>
    <p:extLst>
      <p:ext uri="{BB962C8B-B14F-4D97-AF65-F5344CB8AC3E}">
        <p14:creationId xmlns:p14="http://schemas.microsoft.com/office/powerpoint/2010/main" val="2651426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a:spcBef>
                <a:spcPts val="0"/>
              </a:spcBef>
              <a:spcAft>
                <a:spcPts val="0"/>
              </a:spcAft>
            </a:pPr>
            <a:r>
              <a:rPr lang="en-US">
                <a:effectLst/>
                <a:latin typeface="Roboto"/>
                <a:ea typeface="Roboto"/>
                <a:cs typeface="Roboto"/>
              </a:rPr>
              <a:t>SUGAM</a:t>
            </a:r>
            <a:endParaRPr lang="en-US">
              <a:effectLst/>
              <a:latin typeface="Roboto" panose="02000000000000000000" pitchFamily="2" charset="0"/>
              <a:ea typeface="Roboto" panose="02000000000000000000" pitchFamily="2" charset="0"/>
              <a:cs typeface="Roboto" panose="02000000000000000000" pitchFamily="2" charset="0"/>
            </a:endParaRPr>
          </a:p>
          <a:p>
            <a:r>
              <a:rPr lang="en-US">
                <a:effectLst/>
                <a:latin typeface="Roboto"/>
                <a:ea typeface="Roboto"/>
                <a:cs typeface="Roboto"/>
              </a:rPr>
              <a:t>The input can be an image/video from a huge dataset of images and video/video streams. Some of the input datasets we might use will </a:t>
            </a:r>
            <a:r>
              <a:rPr lang="en-US">
                <a:effectLst/>
                <a:latin typeface="Roboto"/>
                <a:ea typeface="Roboto"/>
                <a:cs typeface="Roboto"/>
                <a:hlinkClick r:id="rId3">
                  <a:extLst>
                    <a:ext uri="{A12FA001-AC4F-418D-AE19-62706E023703}">
                      <ahyp:hlinkClr xmlns:ahyp="http://schemas.microsoft.com/office/drawing/2018/hyperlinkcolor" val="tx"/>
                    </a:ext>
                  </a:extLst>
                </a:hlinkClick>
              </a:rPr>
              <a:t>Microsoft COCO</a:t>
            </a:r>
            <a:r>
              <a:rPr lang="en-US">
                <a:effectLst/>
                <a:latin typeface="Roboto"/>
                <a:ea typeface="Roboto"/>
                <a:cs typeface="Roboto"/>
              </a:rPr>
              <a:t>, and also possibly </a:t>
            </a:r>
            <a:r>
              <a:rPr lang="en-US">
                <a:effectLst/>
                <a:latin typeface="Roboto"/>
                <a:ea typeface="Roboto"/>
                <a:cs typeface="Roboto"/>
                <a:hlinkClick r:id="rId4">
                  <a:extLst>
                    <a:ext uri="{A12FA001-AC4F-418D-AE19-62706E023703}">
                      <ahyp:hlinkClr xmlns:ahyp="http://schemas.microsoft.com/office/drawing/2018/hyperlinkcolor" val="tx"/>
                    </a:ext>
                  </a:extLst>
                </a:hlinkClick>
              </a:rPr>
              <a:t>ImageNet</a:t>
            </a:r>
            <a:r>
              <a:rPr lang="en-US">
                <a:effectLst/>
                <a:latin typeface="Roboto"/>
                <a:ea typeface="Roboto"/>
                <a:cs typeface="Roboto"/>
              </a:rPr>
              <a:t> and</a:t>
            </a:r>
            <a:r>
              <a:rPr lang="en-US">
                <a:latin typeface="Roboto"/>
                <a:ea typeface="Roboto"/>
                <a:cs typeface="Roboto"/>
              </a:rPr>
              <a:t> </a:t>
            </a:r>
            <a:r>
              <a:rPr lang="en-US">
                <a:effectLst/>
                <a:latin typeface="Roboto"/>
                <a:ea typeface="Roboto"/>
                <a:cs typeface="Roboto"/>
              </a:rPr>
              <a:t> </a:t>
            </a:r>
            <a:r>
              <a:rPr lang="en-US">
                <a:effectLst/>
                <a:latin typeface="Roboto"/>
                <a:ea typeface="Roboto"/>
                <a:cs typeface="Roboto"/>
                <a:hlinkClick r:id="rId5">
                  <a:extLst>
                    <a:ext uri="{A12FA001-AC4F-418D-AE19-62706E023703}">
                      <ahyp:hlinkClr xmlns:ahyp="http://schemas.microsoft.com/office/drawing/2018/hyperlinkcolor" val="tx"/>
                    </a:ext>
                  </a:extLst>
                </a:hlinkClick>
              </a:rPr>
              <a:t>BDD100K(UC Berkeley”Deep Drive”)</a:t>
            </a:r>
            <a:r>
              <a:rPr lang="en-US">
                <a:effectLst/>
                <a:latin typeface="Roboto"/>
                <a:ea typeface="Roboto"/>
                <a:cs typeface="Roboto"/>
              </a:rPr>
              <a:t>.</a:t>
            </a:r>
            <a:r>
              <a:rPr lang="en-US">
                <a:latin typeface="Roboto"/>
                <a:ea typeface="Roboto"/>
                <a:cs typeface="Roboto"/>
              </a:rPr>
              <a:t> </a:t>
            </a:r>
            <a:endParaRPr lang="en-US">
              <a:effectLst/>
              <a:latin typeface="Roboto" panose="02000000000000000000" pitchFamily="2" charset="0"/>
              <a:ea typeface="Roboto" panose="02000000000000000000" pitchFamily="2" charset="0"/>
              <a:cs typeface="Roboto" panose="02000000000000000000" pitchFamily="2" charset="0"/>
            </a:endParaRPr>
          </a:p>
          <a:p>
            <a:r>
              <a:rPr lang="en-US" b="0" i="0">
                <a:effectLst/>
                <a:latin typeface="Söhne"/>
              </a:rPr>
              <a:t>Microsoft COCO (Common Objects in Context) is a large-scale dataset designed for various computer vision tasks, such as object detection, segmentation, and captioning.</a:t>
            </a:r>
            <a:r>
              <a:rPr lang="en-US">
                <a:latin typeface="Söhne"/>
              </a:rPr>
              <a:t> </a:t>
            </a:r>
            <a:endParaRPr lang="en-US" b="0" i="0">
              <a:effectLst/>
              <a:latin typeface="Söhne"/>
            </a:endParaRPr>
          </a:p>
          <a:p>
            <a:pPr marL="457200" marR="0" indent="-457200">
              <a:spcBef>
                <a:spcPts val="0"/>
              </a:spcBef>
              <a:spcAft>
                <a:spcPts val="0"/>
              </a:spcAft>
              <a:buFont typeface="Arial" panose="020B0604020202020204" pitchFamily="34" charset="0"/>
              <a:buChar char="•"/>
            </a:pPr>
            <a:r>
              <a:rPr lang="en-US" b="0" i="0">
                <a:effectLst/>
                <a:latin typeface="Söhne"/>
              </a:rPr>
              <a:t>COCO contains over 200,000 labeled images with more than 1.5 million object instances across 80 object categories</a:t>
            </a:r>
          </a:p>
          <a:p>
            <a:pPr marL="457200" indent="-457200">
              <a:buFont typeface="Arial" panose="020B0604020202020204" pitchFamily="34" charset="0"/>
              <a:buChar char="•"/>
            </a:pPr>
            <a:r>
              <a:rPr lang="en-US" b="0" i="0">
                <a:effectLst/>
                <a:latin typeface="Söhne"/>
              </a:rPr>
              <a:t>Provides rich annotations, including object bounding boxes, segmentation masks, and captions—ideal for training and evaluation</a:t>
            </a:r>
            <a:r>
              <a:rPr lang="en-US">
                <a:latin typeface="Söhne"/>
              </a:rPr>
              <a:t> </a:t>
            </a:r>
            <a:endParaRPr lang="en-US" b="0" i="0">
              <a:effectLst/>
              <a:latin typeface="Söhne"/>
            </a:endParaRPr>
          </a:p>
          <a:p>
            <a:pPr marL="457200" indent="-457200">
              <a:buFont typeface="Arial" panose="020B0604020202020204" pitchFamily="34" charset="0"/>
              <a:buChar char="•"/>
            </a:pPr>
            <a:r>
              <a:rPr lang="en-US" b="0" i="0">
                <a:effectLst/>
                <a:latin typeface="Söhne"/>
              </a:rPr>
              <a:t>Images in COCO </a:t>
            </a:r>
            <a:r>
              <a:rPr lang="en-US">
                <a:latin typeface="Söhne"/>
              </a:rPr>
              <a:t>encompass</a:t>
            </a:r>
            <a:r>
              <a:rPr lang="en-US" b="0" i="0">
                <a:effectLst/>
                <a:latin typeface="Söhne"/>
              </a:rPr>
              <a:t> a wide range of scenes, settings, and lighting conditions—helps testing robustness and extensibility of computer vision models</a:t>
            </a:r>
          </a:p>
          <a:p>
            <a:r>
              <a:rPr lang="en-US">
                <a:latin typeface="Söhne"/>
                <a:ea typeface="Roboto"/>
                <a:cs typeface="Roboto" panose="02000000000000000000" pitchFamily="2" charset="0"/>
              </a:rPr>
              <a:t>Currently, the COCO dataset comprises 330K images annotated with 80 different object categories. There are different versions of the dataset publicly available for testing various CV tasks like segmentation, captioning, object recognition, etc. However, it's not easy to download hence downloaded the annotations in JSON format which has respective image URLs and then parsed them using </a:t>
            </a:r>
            <a:r>
              <a:rPr lang="en-US" err="1">
                <a:latin typeface="Söhne"/>
                <a:ea typeface="Roboto"/>
                <a:cs typeface="Roboto" panose="02000000000000000000" pitchFamily="2" charset="0"/>
              </a:rPr>
              <a:t>PyCocoTools</a:t>
            </a:r>
            <a:r>
              <a:rPr lang="en-US">
                <a:latin typeface="Söhne"/>
                <a:ea typeface="Roboto"/>
                <a:cs typeface="Roboto" panose="02000000000000000000" pitchFamily="2" charset="0"/>
              </a:rPr>
              <a:t> Python library to download the images</a:t>
            </a:r>
            <a:endParaRPr lang="en-US">
              <a:latin typeface="Söhne"/>
              <a:ea typeface="Roboto" panose="02000000000000000000" pitchFamily="2" charset="0"/>
              <a:cs typeface="Roboto" panose="02000000000000000000" pitchFamily="2" charset="0"/>
            </a:endParaRPr>
          </a:p>
        </p:txBody>
      </p:sp>
      <p:sp>
        <p:nvSpPr>
          <p:cNvPr id="4" name="Slide Number Placeholder 3"/>
          <p:cNvSpPr>
            <a:spLocks noGrp="1"/>
          </p:cNvSpPr>
          <p:nvPr>
            <p:ph type="sldNum" sz="quarter" idx="5"/>
          </p:nvPr>
        </p:nvSpPr>
        <p:spPr/>
        <p:txBody>
          <a:bodyPr/>
          <a:lstStyle/>
          <a:p>
            <a:fld id="{069EEA91-27B2-434F-B11E-8C521416F7CD}" type="slidenum">
              <a:rPr lang="en-US" smtClean="0"/>
              <a:t>5</a:t>
            </a:fld>
            <a:endParaRPr lang="en-US"/>
          </a:p>
        </p:txBody>
      </p:sp>
    </p:spTree>
    <p:extLst>
      <p:ext uri="{BB962C8B-B14F-4D97-AF65-F5344CB8AC3E}">
        <p14:creationId xmlns:p14="http://schemas.microsoft.com/office/powerpoint/2010/main" val="3288311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2"/>
          <a:lstStyle/>
          <a:p>
            <a:pPr algn="l"/>
            <a:r>
              <a:rPr lang="en-US" sz="1100" b="0" i="0">
                <a:effectLst/>
                <a:latin typeface="Söhne"/>
              </a:rPr>
              <a:t>ARSHEYA + SUGAM</a:t>
            </a:r>
          </a:p>
          <a:p>
            <a:pPr algn="l"/>
            <a:endParaRPr lang="en-US" sz="1100" b="0" i="0">
              <a:effectLst/>
              <a:latin typeface="Söhne"/>
            </a:endParaRPr>
          </a:p>
          <a:p>
            <a:pPr algn="l"/>
            <a:r>
              <a:rPr lang="en-US" sz="1100" b="0" i="0">
                <a:effectLst/>
                <a:latin typeface="Söhne"/>
              </a:rPr>
              <a:t>K-means clustering is an unsupervised machine learning algorithm that groups similar data points together based on their features. The algorithm partitions the dataset into K clusters, each with a centroid (center point) that represents the mean of the cluster members. The objective is to minimize the distance between each data point and its respective centroid.</a:t>
            </a:r>
          </a:p>
          <a:p>
            <a:pPr algn="l"/>
            <a:endParaRPr lang="en-US" sz="1100" b="0" i="0">
              <a:effectLst/>
              <a:latin typeface="Söhne"/>
            </a:endParaRPr>
          </a:p>
          <a:p>
            <a:pPr algn="l"/>
            <a:r>
              <a:rPr lang="en-US" sz="1100" b="0" i="0">
                <a:effectLst/>
                <a:latin typeface="Söhne"/>
              </a:rPr>
              <a:t>The main idea behind this approach is to represent images by local descriptors (e.g., SIFT) and then cluster these descriptors into a hierarchical structure known as a vocabulary tree. </a:t>
            </a:r>
          </a:p>
          <a:p>
            <a:pPr algn="l"/>
            <a:endParaRPr lang="en-US" sz="1100" b="0" i="0">
              <a:effectLst/>
              <a:latin typeface="Söhne"/>
            </a:endParaRPr>
          </a:p>
          <a:p>
            <a:pPr algn="l"/>
            <a:r>
              <a:rPr lang="en-US" sz="1100" b="1" i="0">
                <a:effectLst/>
                <a:latin typeface="Söhne"/>
              </a:rPr>
              <a:t>Overview:</a:t>
            </a:r>
          </a:p>
          <a:p>
            <a:pPr algn="l">
              <a:buFont typeface="+mj-lt"/>
              <a:buAutoNum type="arabicPeriod"/>
            </a:pPr>
            <a:r>
              <a:rPr lang="en-US" sz="1100" b="0" i="0">
                <a:effectLst/>
                <a:latin typeface="Söhne"/>
              </a:rPr>
              <a:t>Extract local descriptors from a set of training images. These descriptors capture important visual features, such as corners and edges, which are used to describe the content of the images.</a:t>
            </a:r>
          </a:p>
          <a:p>
            <a:pPr algn="l">
              <a:buFont typeface="+mj-lt"/>
              <a:buAutoNum type="arabicPeriod"/>
            </a:pPr>
            <a:r>
              <a:rPr lang="en-US" sz="1100" b="0" i="0">
                <a:effectLst/>
                <a:latin typeface="Söhne"/>
              </a:rPr>
              <a:t>Use hierarchical K-means clustering to build the vocabulary tree. Initially, K-means clustering is applied to the descriptors to create a set of K centroids. Then, for each centroid, K-means is recursively applied to the descriptors belonging to that centroid until a desired depth is reached. Each node in the tree represents a visual word, while the centroids at the leaf nodes represent the finest partitioning of the descriptor space.</a:t>
            </a:r>
          </a:p>
          <a:p>
            <a:pPr algn="l">
              <a:buFont typeface="+mj-lt"/>
              <a:buAutoNum type="arabicPeriod"/>
            </a:pPr>
            <a:r>
              <a:rPr lang="en-US" sz="1100" b="0" i="0">
                <a:effectLst/>
                <a:latin typeface="Söhne"/>
              </a:rPr>
              <a:t>Assign each descriptor to the nearest leaf node (visual word) in the vocabulary tree, effectively quantizing the descriptor space.</a:t>
            </a:r>
          </a:p>
          <a:p>
            <a:pPr algn="l">
              <a:buFont typeface="+mj-lt"/>
              <a:buAutoNum type="arabicPeriod"/>
            </a:pPr>
            <a:r>
              <a:rPr lang="en-US" sz="1100" b="0" i="0">
                <a:effectLst/>
                <a:latin typeface="Söhne"/>
              </a:rPr>
              <a:t>Represent each image as a histogram of visual words. By counting the frequency of each visual word in an image, a compact and discriminative representation is created, which can be efficiently compared to other images using distance metrics, such as Euclidean or cosine distance.</a:t>
            </a:r>
          </a:p>
          <a:p>
            <a:pPr algn="l"/>
            <a:endParaRPr lang="en-US" sz="1100" b="0" i="0">
              <a:effectLst/>
              <a:latin typeface="Söhne"/>
            </a:endParaRPr>
          </a:p>
          <a:p>
            <a:pPr algn="l"/>
            <a:r>
              <a:rPr lang="en-US" sz="1100" b="0" i="0">
                <a:effectLst/>
                <a:latin typeface="Söhne"/>
              </a:rPr>
              <a:t>The vocabulary tree enables efficient and scalable image recognition by reducing the search space and enabling fast image matching.</a:t>
            </a:r>
          </a:p>
          <a:p>
            <a:endParaRPr lang="en-US" sz="1100"/>
          </a:p>
        </p:txBody>
      </p:sp>
      <p:sp>
        <p:nvSpPr>
          <p:cNvPr id="4" name="Slide Number Placeholder 3"/>
          <p:cNvSpPr>
            <a:spLocks noGrp="1"/>
          </p:cNvSpPr>
          <p:nvPr>
            <p:ph type="sldNum" sz="quarter" idx="5"/>
          </p:nvPr>
        </p:nvSpPr>
        <p:spPr/>
        <p:txBody>
          <a:bodyPr/>
          <a:lstStyle/>
          <a:p>
            <a:fld id="{069EEA91-27B2-434F-B11E-8C521416F7CD}" type="slidenum">
              <a:rPr lang="en-US" smtClean="0"/>
              <a:t>6</a:t>
            </a:fld>
            <a:endParaRPr lang="en-US"/>
          </a:p>
        </p:txBody>
      </p:sp>
    </p:spTree>
    <p:extLst>
      <p:ext uri="{BB962C8B-B14F-4D97-AF65-F5344CB8AC3E}">
        <p14:creationId xmlns:p14="http://schemas.microsoft.com/office/powerpoint/2010/main" val="2783253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666666"/>
                </a:solidFill>
                <a:effectLst/>
                <a:latin typeface="Roboto" panose="02000000000000000000" pitchFamily="2" charset="0"/>
                <a:ea typeface="Roboto" panose="02000000000000000000" pitchFamily="2" charset="0"/>
                <a:cs typeface="Roboto" panose="02000000000000000000" pitchFamily="2" charset="0"/>
              </a:rPr>
              <a:t>JOSIAH</a:t>
            </a:r>
            <a:br>
              <a:rPr lang="en-US" sz="1200">
                <a:solidFill>
                  <a:srgbClr val="666666"/>
                </a:solidFill>
                <a:effectLst/>
                <a:latin typeface="Roboto" panose="02000000000000000000" pitchFamily="2" charset="0"/>
                <a:ea typeface="Roboto" panose="02000000000000000000" pitchFamily="2" charset="0"/>
                <a:cs typeface="Roboto" panose="02000000000000000000" pitchFamily="2" charset="0"/>
              </a:rPr>
            </a:br>
            <a:br>
              <a:rPr lang="en-US" sz="1200">
                <a:solidFill>
                  <a:srgbClr val="666666"/>
                </a:solidFill>
                <a:effectLst/>
                <a:latin typeface="Roboto" panose="02000000000000000000" pitchFamily="2" charset="0"/>
                <a:ea typeface="Roboto" panose="02000000000000000000" pitchFamily="2" charset="0"/>
                <a:cs typeface="Roboto" panose="02000000000000000000" pitchFamily="2" charset="0"/>
              </a:rPr>
            </a:br>
            <a:r>
              <a:rPr lang="en-US" sz="1200">
                <a:solidFill>
                  <a:srgbClr val="666666"/>
                </a:solidFill>
                <a:effectLst/>
                <a:latin typeface="Roboto" panose="02000000000000000000" pitchFamily="2" charset="0"/>
                <a:ea typeface="Roboto" panose="02000000000000000000" pitchFamily="2" charset="0"/>
                <a:cs typeface="Roboto" panose="02000000000000000000" pitchFamily="2" charset="0"/>
              </a:rPr>
              <a:t>We will explore alternative feature detectors like SIFT, SURF, ORB, and others, as well as various tree construction techniques to build a Vocabulary decision tree using the descriptors and K-means clustering to optimize performance in real-time object recognition in image and video streams and real-world applications. </a:t>
            </a:r>
          </a:p>
          <a:p>
            <a:endParaRPr lang="en-US"/>
          </a:p>
        </p:txBody>
      </p:sp>
      <p:sp>
        <p:nvSpPr>
          <p:cNvPr id="4" name="Slide Number Placeholder 3"/>
          <p:cNvSpPr>
            <a:spLocks noGrp="1"/>
          </p:cNvSpPr>
          <p:nvPr>
            <p:ph type="sldNum" sz="quarter" idx="5"/>
          </p:nvPr>
        </p:nvSpPr>
        <p:spPr/>
        <p:txBody>
          <a:bodyPr/>
          <a:lstStyle/>
          <a:p>
            <a:fld id="{069EEA91-27B2-434F-B11E-8C521416F7CD}" type="slidenum">
              <a:rPr lang="en-US" smtClean="0"/>
              <a:t>7</a:t>
            </a:fld>
            <a:endParaRPr lang="en-US"/>
          </a:p>
        </p:txBody>
      </p:sp>
    </p:spTree>
    <p:extLst>
      <p:ext uri="{BB962C8B-B14F-4D97-AF65-F5344CB8AC3E}">
        <p14:creationId xmlns:p14="http://schemas.microsoft.com/office/powerpoint/2010/main" val="856944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666666"/>
                </a:solidFill>
                <a:effectLst/>
                <a:latin typeface="Roboto" panose="02000000000000000000" pitchFamily="2" charset="0"/>
                <a:ea typeface="Roboto" panose="02000000000000000000" pitchFamily="2" charset="0"/>
                <a:cs typeface="Roboto" panose="02000000000000000000" pitchFamily="2" charset="0"/>
              </a:rPr>
              <a:t>JOSIAH + JUMP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666666"/>
              </a:solidFill>
              <a:effectLst/>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666666"/>
                </a:solidFill>
                <a:effectLst/>
                <a:latin typeface="Roboto" panose="02000000000000000000" pitchFamily="2" charset="0"/>
                <a:ea typeface="Roboto" panose="02000000000000000000" pitchFamily="2" charset="0"/>
                <a:cs typeface="Roboto" panose="02000000000000000000" pitchFamily="2" charset="0"/>
              </a:rPr>
              <a:t>The output will be the recognized objects in the images or video annotated by bounding boxes indicating the type and location of the detected objects.</a:t>
            </a:r>
          </a:p>
        </p:txBody>
      </p:sp>
      <p:sp>
        <p:nvSpPr>
          <p:cNvPr id="4" name="Slide Number Placeholder 3"/>
          <p:cNvSpPr>
            <a:spLocks noGrp="1"/>
          </p:cNvSpPr>
          <p:nvPr>
            <p:ph type="sldNum" sz="quarter" idx="5"/>
          </p:nvPr>
        </p:nvSpPr>
        <p:spPr/>
        <p:txBody>
          <a:bodyPr/>
          <a:lstStyle/>
          <a:p>
            <a:fld id="{069EEA91-27B2-434F-B11E-8C521416F7CD}" type="slidenum">
              <a:rPr lang="en-US" smtClean="0"/>
              <a:t>8</a:t>
            </a:fld>
            <a:endParaRPr lang="en-US"/>
          </a:p>
        </p:txBody>
      </p:sp>
    </p:spTree>
    <p:extLst>
      <p:ext uri="{BB962C8B-B14F-4D97-AF65-F5344CB8AC3E}">
        <p14:creationId xmlns:p14="http://schemas.microsoft.com/office/powerpoint/2010/main" val="1804985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2"/>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SUGAM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err="1"/>
              <a:t>Kmeans</a:t>
            </a:r>
            <a:r>
              <a:rPr lang="en-US" sz="1100"/>
              <a:t>() function</a:t>
            </a:r>
          </a:p>
          <a:p>
            <a:pPr algn="l"/>
            <a:r>
              <a:rPr lang="en-US" sz="1100" b="1" i="0">
                <a:effectLst/>
                <a:latin typeface="Helvetica" pitchFamily="2" charset="0"/>
              </a:rPr>
              <a:t>Input parameters</a:t>
            </a:r>
          </a:p>
          <a:p>
            <a:pPr algn="l">
              <a:buFont typeface="+mj-lt"/>
              <a:buAutoNum type="arabicPeriod"/>
            </a:pPr>
            <a:r>
              <a:rPr lang="en-US" sz="1100" b="1" i="0">
                <a:effectLst/>
                <a:latin typeface="Helvetica" pitchFamily="2" charset="0"/>
              </a:rPr>
              <a:t>samples</a:t>
            </a:r>
            <a:r>
              <a:rPr lang="en-US" sz="1100" b="0" i="0">
                <a:effectLst/>
                <a:latin typeface="Helvetica" pitchFamily="2" charset="0"/>
              </a:rPr>
              <a:t> : It should be of </a:t>
            </a:r>
            <a:r>
              <a:rPr lang="en-US" sz="1100" b="1" i="0">
                <a:effectLst/>
                <a:latin typeface="Helvetica" pitchFamily="2" charset="0"/>
              </a:rPr>
              <a:t>np.float32</a:t>
            </a:r>
            <a:r>
              <a:rPr lang="en-US" sz="1100" b="0" i="0">
                <a:effectLst/>
                <a:latin typeface="Helvetica" pitchFamily="2" charset="0"/>
              </a:rPr>
              <a:t> data type, and each feature should be put in a single column.</a:t>
            </a:r>
          </a:p>
          <a:p>
            <a:pPr algn="l">
              <a:buFont typeface="+mj-lt"/>
              <a:buAutoNum type="arabicPeriod"/>
            </a:pPr>
            <a:r>
              <a:rPr lang="en-US" sz="1100" b="1" i="0" err="1">
                <a:effectLst/>
                <a:latin typeface="Helvetica" pitchFamily="2" charset="0"/>
              </a:rPr>
              <a:t>nclusters</a:t>
            </a:r>
            <a:r>
              <a:rPr lang="en-US" sz="1100" b="1" i="0">
                <a:effectLst/>
                <a:latin typeface="Helvetica" pitchFamily="2" charset="0"/>
              </a:rPr>
              <a:t>(K)</a:t>
            </a:r>
            <a:r>
              <a:rPr lang="en-US" sz="1100" b="0" i="0">
                <a:effectLst/>
                <a:latin typeface="Helvetica" pitchFamily="2" charset="0"/>
              </a:rPr>
              <a:t> : Number of clusters required at end</a:t>
            </a:r>
          </a:p>
          <a:p>
            <a:pPr algn="l">
              <a:buFont typeface="+mj-lt"/>
              <a:buAutoNum type="arabicPeriod"/>
            </a:pPr>
            <a:r>
              <a:rPr lang="en-US" sz="1100" b="1" i="0">
                <a:effectLst/>
                <a:latin typeface="Helvetica" pitchFamily="2" charset="0"/>
              </a:rPr>
              <a:t>criteria</a:t>
            </a:r>
            <a:r>
              <a:rPr lang="en-US" sz="1100" b="0" i="0">
                <a:effectLst/>
                <a:latin typeface="Helvetica" pitchFamily="2" charset="0"/>
              </a:rPr>
              <a:t> : It is the iteration termination criteria. When this criteria is satisfied, algorithm iteration stops. Actually, it should be a tuple of 3 parameters. They are `( type, </a:t>
            </a:r>
            <a:r>
              <a:rPr lang="en-US" sz="1100" b="0" i="0" err="1">
                <a:effectLst/>
                <a:latin typeface="Helvetica" pitchFamily="2" charset="0"/>
              </a:rPr>
              <a:t>max_iter</a:t>
            </a:r>
            <a:r>
              <a:rPr lang="en-US" sz="1100" b="0" i="0">
                <a:effectLst/>
                <a:latin typeface="Helvetica" pitchFamily="2" charset="0"/>
              </a:rPr>
              <a:t>, epsilon )`:</a:t>
            </a:r>
          </a:p>
          <a:p>
            <a:pPr marL="407988" lvl="1" indent="-323850" algn="l">
              <a:buFont typeface="+mj-lt"/>
              <a:buAutoNum type="arabicPeriod"/>
            </a:pPr>
            <a:r>
              <a:rPr lang="en-US" sz="1100" b="0" i="0">
                <a:effectLst/>
                <a:latin typeface="Helvetica" pitchFamily="2" charset="0"/>
              </a:rPr>
              <a:t>type of termination criteria. It has 3 flags as below:</a:t>
            </a:r>
          </a:p>
          <a:p>
            <a:pPr marL="465138" lvl="2" indent="-254000" algn="l">
              <a:buFont typeface="+mj-lt"/>
              <a:buAutoNum type="arabicPeriod"/>
            </a:pPr>
            <a:r>
              <a:rPr lang="en-US" sz="1100" b="1" i="0" err="1">
                <a:effectLst/>
                <a:latin typeface="Helvetica" pitchFamily="2" charset="0"/>
              </a:rPr>
              <a:t>cv.TERM_CRITERIA_EPS</a:t>
            </a:r>
            <a:r>
              <a:rPr lang="en-US" sz="1100" b="0" i="0">
                <a:effectLst/>
                <a:latin typeface="Helvetica" pitchFamily="2" charset="0"/>
              </a:rPr>
              <a:t> - stop the algorithm iteration if specified accuracy, </a:t>
            </a:r>
            <a:r>
              <a:rPr lang="en-US" sz="1100" b="0" i="1">
                <a:effectLst/>
                <a:latin typeface="Helvetica" pitchFamily="2" charset="0"/>
              </a:rPr>
              <a:t>epsilon</a:t>
            </a:r>
            <a:r>
              <a:rPr lang="en-US" sz="1100" b="0" i="0">
                <a:effectLst/>
                <a:latin typeface="Helvetica" pitchFamily="2" charset="0"/>
              </a:rPr>
              <a:t>, is reached.</a:t>
            </a:r>
          </a:p>
          <a:p>
            <a:pPr marL="465138" lvl="2" indent="-254000" algn="l">
              <a:buFont typeface="+mj-lt"/>
              <a:buAutoNum type="arabicPeriod"/>
            </a:pPr>
            <a:r>
              <a:rPr lang="en-US" sz="1100" b="1" i="0" err="1">
                <a:effectLst/>
                <a:latin typeface="Helvetica" pitchFamily="2" charset="0"/>
              </a:rPr>
              <a:t>cv.TERM_CRITERIA_MAX_ITER</a:t>
            </a:r>
            <a:r>
              <a:rPr lang="en-US" sz="1100" b="0" i="0">
                <a:effectLst/>
                <a:latin typeface="Helvetica" pitchFamily="2" charset="0"/>
              </a:rPr>
              <a:t> - stop the algorithm after the specified number of iterations, </a:t>
            </a:r>
            <a:r>
              <a:rPr lang="en-US" sz="1100" b="0" i="1" err="1">
                <a:effectLst/>
                <a:latin typeface="Helvetica" pitchFamily="2" charset="0"/>
              </a:rPr>
              <a:t>max_iter</a:t>
            </a:r>
            <a:r>
              <a:rPr lang="en-US" sz="1100" b="0" i="0">
                <a:effectLst/>
                <a:latin typeface="Helvetica" pitchFamily="2" charset="0"/>
              </a:rPr>
              <a:t>.</a:t>
            </a:r>
          </a:p>
          <a:p>
            <a:pPr marL="465138" lvl="2" indent="-254000" algn="l">
              <a:buFont typeface="+mj-lt"/>
              <a:buAutoNum type="arabicPeriod"/>
            </a:pPr>
            <a:r>
              <a:rPr lang="en-US" sz="1100" b="1" i="0" err="1">
                <a:effectLst/>
                <a:latin typeface="Helvetica" pitchFamily="2" charset="0"/>
              </a:rPr>
              <a:t>cv.TERM_CRITERIA_EPS</a:t>
            </a:r>
            <a:r>
              <a:rPr lang="en-US" sz="1100" b="1" i="0">
                <a:effectLst/>
                <a:latin typeface="Helvetica" pitchFamily="2" charset="0"/>
              </a:rPr>
              <a:t> + </a:t>
            </a:r>
            <a:r>
              <a:rPr lang="en-US" sz="1100" b="1" i="0" err="1">
                <a:effectLst/>
                <a:latin typeface="Helvetica" pitchFamily="2" charset="0"/>
              </a:rPr>
              <a:t>cv.TERM_CRITERIA_MAX_ITER</a:t>
            </a:r>
            <a:r>
              <a:rPr lang="en-US" sz="1100" b="0" i="0">
                <a:effectLst/>
                <a:latin typeface="Helvetica" pitchFamily="2" charset="0"/>
              </a:rPr>
              <a:t> - stop the iteration when any of the above condition is met.</a:t>
            </a:r>
          </a:p>
          <a:p>
            <a:pPr marL="465138" lvl="1" indent="-381000" algn="l">
              <a:buFont typeface="+mj-lt"/>
              <a:buAutoNum type="arabicPeriod"/>
            </a:pPr>
            <a:r>
              <a:rPr lang="en-US" sz="1100" b="0" i="0" err="1">
                <a:effectLst/>
                <a:latin typeface="Helvetica" pitchFamily="2" charset="0"/>
              </a:rPr>
              <a:t>max_iter</a:t>
            </a:r>
            <a:r>
              <a:rPr lang="en-US" sz="1100" b="0" i="0">
                <a:effectLst/>
                <a:latin typeface="Helvetica" pitchFamily="2" charset="0"/>
              </a:rPr>
              <a:t> - An integer specifying maximum number of iterations.</a:t>
            </a:r>
          </a:p>
          <a:p>
            <a:pPr marL="465138" lvl="1" indent="-381000" algn="l">
              <a:buFont typeface="+mj-lt"/>
              <a:buAutoNum type="arabicPeriod"/>
            </a:pPr>
            <a:r>
              <a:rPr lang="en-US" sz="1100" b="0" i="0">
                <a:effectLst/>
                <a:latin typeface="Helvetica" pitchFamily="2" charset="0"/>
              </a:rPr>
              <a:t>epsilon - Required accuracy</a:t>
            </a:r>
          </a:p>
          <a:p>
            <a:pPr algn="l">
              <a:buFont typeface="+mj-lt"/>
              <a:buAutoNum type="arabicPeriod"/>
            </a:pPr>
            <a:r>
              <a:rPr lang="en-US" sz="1100" b="1" i="0">
                <a:effectLst/>
                <a:latin typeface="Helvetica" pitchFamily="2" charset="0"/>
              </a:rPr>
              <a:t>attempts</a:t>
            </a:r>
            <a:r>
              <a:rPr lang="en-US" sz="1100" b="0" i="0">
                <a:effectLst/>
                <a:latin typeface="Helvetica" pitchFamily="2" charset="0"/>
              </a:rPr>
              <a:t> : Flag to specify the number of times the algorithm is executed using different initial </a:t>
            </a:r>
            <a:r>
              <a:rPr lang="en-US" sz="1100" b="0" i="0" err="1">
                <a:effectLst/>
                <a:latin typeface="Helvetica" pitchFamily="2" charset="0"/>
              </a:rPr>
              <a:t>labellings</a:t>
            </a:r>
            <a:r>
              <a:rPr lang="en-US" sz="1100" b="0" i="0">
                <a:effectLst/>
                <a:latin typeface="Helvetica" pitchFamily="2" charset="0"/>
              </a:rPr>
              <a:t>. The algorithm returns the labels that yield the best compactness. This compactness is returned as output.</a:t>
            </a:r>
          </a:p>
          <a:p>
            <a:pPr algn="l">
              <a:buFont typeface="+mj-lt"/>
              <a:buAutoNum type="arabicPeriod"/>
            </a:pPr>
            <a:r>
              <a:rPr lang="en-US" sz="1100" b="1" i="0">
                <a:effectLst/>
                <a:latin typeface="Helvetica" pitchFamily="2" charset="0"/>
              </a:rPr>
              <a:t>flags</a:t>
            </a:r>
            <a:r>
              <a:rPr lang="en-US" sz="1100" b="0" i="0">
                <a:effectLst/>
                <a:latin typeface="Helvetica" pitchFamily="2" charset="0"/>
              </a:rPr>
              <a:t> : This flag is used to specify how initial centers are taken. Normally two flags are used for this : </a:t>
            </a:r>
            <a:r>
              <a:rPr lang="en-US" sz="1100" b="1" i="0" u="none" strike="noStrike">
                <a:effectLst/>
                <a:latin typeface="Helvetica" pitchFamily="2" charset="0"/>
                <a:hlinkClick r:id="rId3">
                  <a:extLst>
                    <a:ext uri="{A12FA001-AC4F-418D-AE19-62706E023703}">
                      <ahyp:hlinkClr xmlns:ahyp="http://schemas.microsoft.com/office/drawing/2018/hyperlinkcolor" val="tx"/>
                    </a:ext>
                  </a:extLst>
                </a:hlinkClick>
              </a:rPr>
              <a:t>cv.KMEANS_PP_CENTERS</a:t>
            </a:r>
            <a:r>
              <a:rPr lang="en-US" sz="1100" b="0" i="0">
                <a:effectLst/>
                <a:latin typeface="Helvetica" pitchFamily="2" charset="0"/>
              </a:rPr>
              <a:t> and </a:t>
            </a:r>
            <a:r>
              <a:rPr lang="en-US" sz="1100" b="1" i="0" u="none" strike="noStrike">
                <a:effectLst/>
                <a:latin typeface="Helvetica" pitchFamily="2" charset="0"/>
                <a:hlinkClick r:id="rId4">
                  <a:extLst>
                    <a:ext uri="{A12FA001-AC4F-418D-AE19-62706E023703}">
                      <ahyp:hlinkClr xmlns:ahyp="http://schemas.microsoft.com/office/drawing/2018/hyperlinkcolor" val="tx"/>
                    </a:ext>
                  </a:extLst>
                </a:hlinkClick>
              </a:rPr>
              <a:t>cv.KMEANS_RANDOM_CENTERS</a:t>
            </a:r>
            <a:r>
              <a:rPr lang="en-US" sz="1100" b="0" i="0">
                <a:effectLst/>
                <a:latin typeface="Helvetica" pitchFamily="2" charset="0"/>
              </a:rPr>
              <a:t>.</a:t>
            </a:r>
          </a:p>
          <a:p>
            <a:pPr algn="l"/>
            <a:r>
              <a:rPr lang="en-US" sz="1100" b="1" i="0">
                <a:effectLst/>
                <a:latin typeface="Helvetica" pitchFamily="2" charset="0"/>
              </a:rPr>
              <a:t>Output parameters</a:t>
            </a:r>
          </a:p>
          <a:p>
            <a:pPr algn="l">
              <a:buFont typeface="+mj-lt"/>
              <a:buAutoNum type="arabicPeriod"/>
            </a:pPr>
            <a:r>
              <a:rPr lang="en-US" sz="1100" b="1" i="0">
                <a:effectLst/>
                <a:latin typeface="Helvetica" pitchFamily="2" charset="0"/>
              </a:rPr>
              <a:t>compactness</a:t>
            </a:r>
            <a:r>
              <a:rPr lang="en-US" sz="1100" b="0" i="0">
                <a:effectLst/>
                <a:latin typeface="Helvetica" pitchFamily="2" charset="0"/>
              </a:rPr>
              <a:t> : It is the sum of squared distance from each point to their corresponding centers.</a:t>
            </a:r>
          </a:p>
          <a:p>
            <a:pPr algn="l">
              <a:buFont typeface="+mj-lt"/>
              <a:buAutoNum type="arabicPeriod"/>
            </a:pPr>
            <a:r>
              <a:rPr lang="en-US" sz="1100" b="1" i="0">
                <a:effectLst/>
                <a:latin typeface="Helvetica" pitchFamily="2" charset="0"/>
              </a:rPr>
              <a:t>labels</a:t>
            </a:r>
            <a:r>
              <a:rPr lang="en-US" sz="1100" b="0" i="0">
                <a:effectLst/>
                <a:latin typeface="Helvetica" pitchFamily="2" charset="0"/>
              </a:rPr>
              <a:t> : This is the label array (same as 'code' in previous article) where each element marked '0', '1'.....</a:t>
            </a:r>
          </a:p>
          <a:p>
            <a:pPr algn="l">
              <a:buFont typeface="+mj-lt"/>
              <a:buAutoNum type="arabicPeriod"/>
            </a:pPr>
            <a:r>
              <a:rPr lang="en-US" sz="1100" b="1" i="0">
                <a:effectLst/>
                <a:latin typeface="Helvetica" pitchFamily="2" charset="0"/>
              </a:rPr>
              <a:t>centers</a:t>
            </a:r>
            <a:r>
              <a:rPr lang="en-US" sz="1100" b="0" i="0">
                <a:effectLst/>
                <a:latin typeface="Helvetica" pitchFamily="2" charset="0"/>
              </a:rPr>
              <a:t> : This is array of centers of clusters.</a:t>
            </a:r>
          </a:p>
          <a:p>
            <a:pPr algn="l"/>
            <a:r>
              <a:rPr lang="en-US" sz="1100" b="0">
                <a:effectLst/>
                <a:latin typeface="Helvetica" pitchFamily="2" charset="0"/>
              </a:rPr>
              <a:t>Now we will see how to apply K-Means algorithm with three examples.</a:t>
            </a:r>
          </a:p>
          <a:p>
            <a:endParaRPr lang="en-US" sz="1100"/>
          </a:p>
        </p:txBody>
      </p:sp>
      <p:sp>
        <p:nvSpPr>
          <p:cNvPr id="4" name="Slide Number Placeholder 3"/>
          <p:cNvSpPr>
            <a:spLocks noGrp="1"/>
          </p:cNvSpPr>
          <p:nvPr>
            <p:ph type="sldNum" sz="quarter" idx="5"/>
          </p:nvPr>
        </p:nvSpPr>
        <p:spPr/>
        <p:txBody>
          <a:bodyPr/>
          <a:lstStyle/>
          <a:p>
            <a:fld id="{069EEA91-27B2-434F-B11E-8C521416F7CD}" type="slidenum">
              <a:rPr lang="en-US" smtClean="0"/>
              <a:t>9</a:t>
            </a:fld>
            <a:endParaRPr lang="en-US"/>
          </a:p>
        </p:txBody>
      </p:sp>
    </p:spTree>
    <p:extLst>
      <p:ext uri="{BB962C8B-B14F-4D97-AF65-F5344CB8AC3E}">
        <p14:creationId xmlns:p14="http://schemas.microsoft.com/office/powerpoint/2010/main" val="2578604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ADF16-18DC-318C-3AC0-008A016789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8B030B-8EFC-0B49-F9DC-13E951753FE5}"/>
              </a:ext>
            </a:extLst>
          </p:cNvPr>
          <p:cNvSpPr>
            <a:spLocks noGrp="1"/>
          </p:cNvSpPr>
          <p:nvPr>
            <p:ph type="subTitle" idx="1"/>
          </p:nvPr>
        </p:nvSpPr>
        <p:spPr>
          <a:xfrm>
            <a:off x="1524000" y="3602038"/>
            <a:ext cx="9144000" cy="1655762"/>
          </a:xfrm>
        </p:spPr>
        <p:txBody>
          <a:bodyPr/>
          <a:lstStyle>
            <a:lvl1pPr marL="0" indent="0" algn="ctr">
              <a:buNone/>
              <a:defRPr sz="24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Rectangle 10">
            <a:extLst>
              <a:ext uri="{FF2B5EF4-FFF2-40B4-BE49-F238E27FC236}">
                <a16:creationId xmlns:a16="http://schemas.microsoft.com/office/drawing/2014/main" id="{62C39B96-A661-BA2A-5194-A2A24BA65255}"/>
              </a:ext>
            </a:extLst>
          </p:cNvPr>
          <p:cNvSpPr/>
          <p:nvPr userDrawn="1"/>
        </p:nvSpPr>
        <p:spPr>
          <a:xfrm>
            <a:off x="0" y="6324600"/>
            <a:ext cx="12192000" cy="533400"/>
          </a:xfrm>
          <a:prstGeom prst="rect">
            <a:avLst/>
          </a:prstGeom>
          <a:gradFill flip="none" rotWithShape="1">
            <a:gsLst>
              <a:gs pos="31000">
                <a:schemeClr val="accent6">
                  <a:lumMod val="75000"/>
                </a:schemeClr>
              </a:gs>
              <a:gs pos="100000">
                <a:srgbClr val="19196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2" name="Slide Number Placeholder 5">
            <a:extLst>
              <a:ext uri="{FF2B5EF4-FFF2-40B4-BE49-F238E27FC236}">
                <a16:creationId xmlns:a16="http://schemas.microsoft.com/office/drawing/2014/main" id="{4D3712AB-6075-66BE-6F31-3E311B2CD840}"/>
              </a:ext>
            </a:extLst>
          </p:cNvPr>
          <p:cNvSpPr>
            <a:spLocks noGrp="1"/>
          </p:cNvSpPr>
          <p:nvPr>
            <p:ph type="sldNum" sz="quarter" idx="4"/>
          </p:nvPr>
        </p:nvSpPr>
        <p:spPr>
          <a:xfrm>
            <a:off x="9753600" y="6356351"/>
            <a:ext cx="15240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mn-lt"/>
              </a:defRPr>
            </a:lvl1pPr>
          </a:lstStyle>
          <a:p>
            <a:pPr>
              <a:defRPr/>
            </a:pPr>
            <a:r>
              <a:rPr lang="en-US"/>
              <a:t>Date</a:t>
            </a:r>
          </a:p>
        </p:txBody>
      </p:sp>
      <p:pic>
        <p:nvPicPr>
          <p:cNvPr id="16" name="Picture 2">
            <a:extLst>
              <a:ext uri="{FF2B5EF4-FFF2-40B4-BE49-F238E27FC236}">
                <a16:creationId xmlns:a16="http://schemas.microsoft.com/office/drawing/2014/main" id="{4EB4899F-2EBA-E338-4EDA-671AF4C09AE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59882" y="6429375"/>
            <a:ext cx="390785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10312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429000"/>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1928812"/>
            <a:ext cx="10363200" cy="1500187"/>
          </a:xfrm>
        </p:spPr>
        <p:txBody>
          <a:bodyPr anchor="b"/>
          <a:lstStyle>
            <a:lvl1pPr marL="0" indent="0">
              <a:buNone/>
              <a:defRPr sz="2000">
                <a:solidFill>
                  <a:schemeClr val="bg1">
                    <a:lumMod val="7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a:lvl1pPr>
          </a:lstStyle>
          <a:p>
            <a:pPr>
              <a:defRPr/>
            </a:pPr>
            <a:fld id="{83ABCFDB-3293-43D0-B5A2-8677E8934DA7}" type="slidenum">
              <a:rPr lang="en-US"/>
              <a:pPr>
                <a:defRPr/>
              </a:pPr>
              <a:t>‹#›</a:t>
            </a:fld>
            <a:endParaRPr lang="en-US"/>
          </a:p>
        </p:txBody>
      </p:sp>
    </p:spTree>
    <p:extLst>
      <p:ext uri="{BB962C8B-B14F-4D97-AF65-F5344CB8AC3E}">
        <p14:creationId xmlns:p14="http://schemas.microsoft.com/office/powerpoint/2010/main" val="25471363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pPr>
              <a:defRPr/>
            </a:pPr>
            <a:fld id="{5AF7E991-B9CB-4B0D-995E-09EBBA2230A8}" type="slidenum">
              <a:rPr lang="en-US"/>
              <a:pPr>
                <a:defRPr/>
              </a:pPr>
              <a:t>‹#›</a:t>
            </a:fld>
            <a:endParaRPr lang="en-US"/>
          </a:p>
        </p:txBody>
      </p:sp>
    </p:spTree>
    <p:extLst>
      <p:ext uri="{BB962C8B-B14F-4D97-AF65-F5344CB8AC3E}">
        <p14:creationId xmlns:p14="http://schemas.microsoft.com/office/powerpoint/2010/main" val="8953320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C8222C4-DC36-4DDF-34A6-12E4F3D721A1}"/>
              </a:ext>
            </a:extLst>
          </p:cNvPr>
          <p:cNvSpPr/>
          <p:nvPr userDrawn="1"/>
        </p:nvSpPr>
        <p:spPr bwMode="auto">
          <a:xfrm>
            <a:off x="0" y="1003300"/>
            <a:ext cx="12192000" cy="532129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a:lvl1pPr>
          </a:lstStyle>
          <a:p>
            <a:pPr>
              <a:defRPr/>
            </a:pPr>
            <a:fld id="{5AF7E991-B9CB-4B0D-995E-09EBBA2230A8}" type="slidenum">
              <a:rPr lang="en-US"/>
              <a:pPr>
                <a:defRPr/>
              </a:pPr>
              <a:t>‹#›</a:t>
            </a:fld>
            <a:endParaRPr lang="en-US"/>
          </a:p>
        </p:txBody>
      </p:sp>
    </p:spTree>
    <p:extLst>
      <p:ext uri="{BB962C8B-B14F-4D97-AF65-F5344CB8AC3E}">
        <p14:creationId xmlns:p14="http://schemas.microsoft.com/office/powerpoint/2010/main" val="19471864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Content Placeholder 2"/>
          <p:cNvSpPr>
            <a:spLocks noGrp="1"/>
          </p:cNvSpPr>
          <p:nvPr>
            <p:ph sz="half" idx="1"/>
          </p:nvPr>
        </p:nvSpPr>
        <p:spPr>
          <a:xfrm>
            <a:off x="914400" y="1143000"/>
            <a:ext cx="5080000" cy="5181600"/>
          </a:xfrm>
        </p:spPr>
        <p:txBody>
          <a:bodyPr/>
          <a:lstStyle>
            <a:lvl1pPr>
              <a:defRPr sz="2800">
                <a:solidFill>
                  <a:schemeClr val="bg1">
                    <a:lumMod val="75000"/>
                  </a:schemeClr>
                </a:solidFill>
              </a:defRPr>
            </a:lvl1pPr>
            <a:lvl2pPr>
              <a:defRPr sz="2400">
                <a:solidFill>
                  <a:schemeClr val="bg1">
                    <a:lumMod val="75000"/>
                  </a:schemeClr>
                </a:solidFill>
              </a:defRPr>
            </a:lvl2pPr>
            <a:lvl3pPr>
              <a:defRPr sz="2000">
                <a:solidFill>
                  <a:schemeClr val="bg1">
                    <a:lumMod val="75000"/>
                  </a:schemeClr>
                </a:solidFill>
              </a:defRPr>
            </a:lvl3pPr>
            <a:lvl4pPr>
              <a:defRPr sz="1800">
                <a:solidFill>
                  <a:schemeClr val="bg1">
                    <a:lumMod val="75000"/>
                  </a:schemeClr>
                </a:solidFill>
              </a:defRPr>
            </a:lvl4pPr>
            <a:lvl5pPr>
              <a:defRPr sz="1800">
                <a:solidFill>
                  <a:schemeClr val="bg1">
                    <a:lumMod val="7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43000"/>
            <a:ext cx="5080000" cy="5181600"/>
          </a:xfrm>
        </p:spPr>
        <p:txBody>
          <a:bodyPr/>
          <a:lstStyle>
            <a:lvl1pPr>
              <a:defRPr sz="2800">
                <a:solidFill>
                  <a:schemeClr val="bg1">
                    <a:lumMod val="75000"/>
                  </a:schemeClr>
                </a:solidFill>
              </a:defRPr>
            </a:lvl1pPr>
            <a:lvl2pPr>
              <a:defRPr sz="2400">
                <a:solidFill>
                  <a:schemeClr val="bg1">
                    <a:lumMod val="75000"/>
                  </a:schemeClr>
                </a:solidFill>
              </a:defRPr>
            </a:lvl2pPr>
            <a:lvl3pPr>
              <a:defRPr sz="2000">
                <a:solidFill>
                  <a:schemeClr val="bg1">
                    <a:lumMod val="75000"/>
                  </a:schemeClr>
                </a:solidFill>
              </a:defRPr>
            </a:lvl3pPr>
            <a:lvl4pPr>
              <a:defRPr sz="1800">
                <a:solidFill>
                  <a:schemeClr val="bg1">
                    <a:lumMod val="75000"/>
                  </a:schemeClr>
                </a:solidFill>
              </a:defRPr>
            </a:lvl4pPr>
            <a:lvl5pPr>
              <a:defRPr sz="1800">
                <a:solidFill>
                  <a:schemeClr val="bg1">
                    <a:lumMod val="7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a:lvl1pPr>
          </a:lstStyle>
          <a:p>
            <a:pPr>
              <a:defRPr/>
            </a:pPr>
            <a:fld id="{197503CE-23C8-4C7F-8678-50F60E6C33E8}" type="slidenum">
              <a:rPr lang="en-US"/>
              <a:pPr>
                <a:defRPr/>
              </a:pPr>
              <a:t>‹#›</a:t>
            </a:fld>
            <a:endParaRPr lang="en-US"/>
          </a:p>
        </p:txBody>
      </p:sp>
    </p:spTree>
    <p:extLst>
      <p:ext uri="{BB962C8B-B14F-4D97-AF65-F5344CB8AC3E}">
        <p14:creationId xmlns:p14="http://schemas.microsoft.com/office/powerpoint/2010/main" val="177183883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5" name="Slide Number Placeholder 4"/>
          <p:cNvSpPr>
            <a:spLocks noGrp="1"/>
          </p:cNvSpPr>
          <p:nvPr>
            <p:ph type="sldNum" sz="quarter" idx="12"/>
          </p:nvPr>
        </p:nvSpPr>
        <p:spPr/>
        <p:txBody>
          <a:bodyPr/>
          <a:lstStyle>
            <a:lvl1pPr>
              <a:defRPr/>
            </a:lvl1pPr>
          </a:lstStyle>
          <a:p>
            <a:pPr>
              <a:defRPr/>
            </a:pPr>
            <a:fld id="{646CCEE3-BBE4-4FDA-93D7-1E76BF6ACBF9}" type="slidenum">
              <a:rPr lang="en-US"/>
              <a:pPr>
                <a:defRPr/>
              </a:pPr>
              <a:t>‹#›</a:t>
            </a:fld>
            <a:endParaRPr lang="en-US"/>
          </a:p>
        </p:txBody>
      </p:sp>
    </p:spTree>
    <p:extLst>
      <p:ext uri="{BB962C8B-B14F-4D97-AF65-F5344CB8AC3E}">
        <p14:creationId xmlns:p14="http://schemas.microsoft.com/office/powerpoint/2010/main" val="187098115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80A40-C7E7-3364-3425-345BCDEB1DF9}"/>
              </a:ext>
            </a:extLst>
          </p:cNvPr>
          <p:cNvSpPr/>
          <p:nvPr userDrawn="1"/>
        </p:nvSpPr>
        <p:spPr>
          <a:xfrm>
            <a:off x="0" y="6324600"/>
            <a:ext cx="12192000" cy="533400"/>
          </a:xfrm>
          <a:prstGeom prst="rect">
            <a:avLst/>
          </a:prstGeom>
          <a:gradFill flip="none" rotWithShape="1">
            <a:gsLst>
              <a:gs pos="31000">
                <a:schemeClr val="accent6">
                  <a:lumMod val="75000"/>
                </a:schemeClr>
              </a:gs>
              <a:gs pos="100000">
                <a:srgbClr val="19196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en-US"/>
          </a:p>
        </p:txBody>
      </p:sp>
      <p:sp>
        <p:nvSpPr>
          <p:cNvPr id="6" name="Slide Number Placeholder 5">
            <a:extLst>
              <a:ext uri="{FF2B5EF4-FFF2-40B4-BE49-F238E27FC236}">
                <a16:creationId xmlns:a16="http://schemas.microsoft.com/office/drawing/2014/main" id="{135752D3-4AFE-3E29-32D9-8E105EBF5319}"/>
              </a:ext>
            </a:extLst>
          </p:cNvPr>
          <p:cNvSpPr>
            <a:spLocks noGrp="1"/>
          </p:cNvSpPr>
          <p:nvPr>
            <p:ph type="sldNum" sz="quarter" idx="4"/>
          </p:nvPr>
        </p:nvSpPr>
        <p:spPr>
          <a:xfrm>
            <a:off x="9753600" y="6356351"/>
            <a:ext cx="15240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mn-lt"/>
              </a:defRPr>
            </a:lvl1pPr>
          </a:lstStyle>
          <a:p>
            <a:pPr>
              <a:defRPr/>
            </a:pPr>
            <a:fld id="{5BBDA3A2-4B22-4956-BA3A-03CBB56A5E4F}" type="slidenum">
              <a:rPr lang="en-US"/>
              <a:pPr>
                <a:defRPr/>
              </a:pPr>
              <a:t>‹#›</a:t>
            </a:fld>
            <a:endParaRPr lang="en-US"/>
          </a:p>
        </p:txBody>
      </p:sp>
      <p:pic>
        <p:nvPicPr>
          <p:cNvPr id="9" name="Picture 2">
            <a:extLst>
              <a:ext uri="{FF2B5EF4-FFF2-40B4-BE49-F238E27FC236}">
                <a16:creationId xmlns:a16="http://schemas.microsoft.com/office/drawing/2014/main" id="{84330BD6-625E-D1FA-61F2-59984CA3A8A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59882" y="6429375"/>
            <a:ext cx="390785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35885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31000">
              <a:srgbClr val="11112E"/>
            </a:gs>
            <a:gs pos="100000">
              <a:srgbClr val="090921"/>
            </a:gs>
          </a:gsLst>
          <a:lin ang="5400000" scaled="1"/>
        </a:gradFill>
        <a:effectLst/>
      </p:bgPr>
    </p:bg>
    <p:spTree>
      <p:nvGrpSpPr>
        <p:cNvPr id="1" name=""/>
        <p:cNvGrpSpPr/>
        <p:nvPr/>
      </p:nvGrpSpPr>
      <p:grpSpPr>
        <a:xfrm>
          <a:off x="0" y="0"/>
          <a:ext cx="0" cy="0"/>
          <a:chOff x="0" y="0"/>
          <a:chExt cx="0" cy="0"/>
        </a:xfrm>
      </p:grpSpPr>
      <p:sp>
        <p:nvSpPr>
          <p:cNvPr id="7" name="Rectangle 6"/>
          <p:cNvSpPr/>
          <p:nvPr userDrawn="1"/>
        </p:nvSpPr>
        <p:spPr>
          <a:xfrm>
            <a:off x="0" y="6324600"/>
            <a:ext cx="12192000" cy="533400"/>
          </a:xfrm>
          <a:prstGeom prst="rect">
            <a:avLst/>
          </a:prstGeom>
          <a:gradFill flip="none" rotWithShape="1">
            <a:gsLst>
              <a:gs pos="31000">
                <a:schemeClr val="accent6">
                  <a:lumMod val="75000"/>
                </a:schemeClr>
              </a:gs>
              <a:gs pos="100000">
                <a:srgbClr val="19196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en-US"/>
          </a:p>
        </p:txBody>
      </p:sp>
      <p:sp>
        <p:nvSpPr>
          <p:cNvPr id="1026" name="Rectangle 2"/>
          <p:cNvSpPr>
            <a:spLocks noGrp="1" noChangeArrowheads="1"/>
          </p:cNvSpPr>
          <p:nvPr>
            <p:ph type="title"/>
          </p:nvPr>
        </p:nvSpPr>
        <p:spPr bwMode="auto">
          <a:xfrm>
            <a:off x="914400" y="152400"/>
            <a:ext cx="10363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914400" y="1143000"/>
            <a:ext cx="10363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3" name="Line 19"/>
          <p:cNvSpPr>
            <a:spLocks noChangeShapeType="1"/>
          </p:cNvSpPr>
          <p:nvPr userDrawn="1"/>
        </p:nvSpPr>
        <p:spPr bwMode="auto">
          <a:xfrm>
            <a:off x="0" y="990600"/>
            <a:ext cx="12192000" cy="0"/>
          </a:xfrm>
          <a:prstGeom prst="line">
            <a:avLst/>
          </a:prstGeom>
          <a:noFill/>
          <a:ln w="38100">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
        <p:nvSpPr>
          <p:cNvPr id="17" name="Slide Number Placeholder 5"/>
          <p:cNvSpPr>
            <a:spLocks noGrp="1"/>
          </p:cNvSpPr>
          <p:nvPr>
            <p:ph type="sldNum" sz="quarter" idx="4"/>
          </p:nvPr>
        </p:nvSpPr>
        <p:spPr>
          <a:xfrm>
            <a:off x="9753600" y="6356351"/>
            <a:ext cx="15240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bg1"/>
                </a:solidFill>
                <a:latin typeface="+mn-lt"/>
              </a:defRPr>
            </a:lvl1pPr>
          </a:lstStyle>
          <a:p>
            <a:pPr>
              <a:defRPr/>
            </a:pPr>
            <a:fld id="{5BBDA3A2-4B22-4956-BA3A-03CBB56A5E4F}" type="slidenum">
              <a:rPr lang="en-US"/>
              <a:pPr>
                <a:defRPr/>
              </a:pPr>
              <a:t>‹#›</a:t>
            </a:fld>
            <a:endParaRPr lang="en-US"/>
          </a:p>
        </p:txBody>
      </p:sp>
      <p:pic>
        <p:nvPicPr>
          <p:cNvPr id="11"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259882" y="6429375"/>
            <a:ext cx="390785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7990008"/>
      </p:ext>
    </p:extLst>
  </p:cSld>
  <p:clrMap bg1="lt1" tx1="dk1" bg2="lt2" tx2="dk2" accent1="accent1" accent2="accent2" accent3="accent3" accent4="accent4" accent5="accent5" accent6="accent6" hlink="hlink" folHlink="folHlink"/>
  <p:sldLayoutIdLst>
    <p:sldLayoutId id="2147483674" r:id="rId1"/>
    <p:sldLayoutId id="2147483663" r:id="rId2"/>
    <p:sldLayoutId id="2147483662" r:id="rId3"/>
    <p:sldLayoutId id="2147483675" r:id="rId4"/>
    <p:sldLayoutId id="2147483664" r:id="rId5"/>
    <p:sldLayoutId id="2147483666" r:id="rId6"/>
    <p:sldLayoutId id="2147483661" r:id="rId7"/>
  </p:sldLayoutIdLst>
  <p:transition>
    <p:fade/>
  </p:transition>
  <p:hf hdr="0" ftr="0" dt="0"/>
  <p:txStyles>
    <p:titleStyle>
      <a:lvl1pPr algn="ctr" rtl="0" eaLnBrk="0" fontAlgn="base" hangingPunct="0">
        <a:spcBef>
          <a:spcPct val="0"/>
        </a:spcBef>
        <a:spcAft>
          <a:spcPct val="0"/>
        </a:spcAft>
        <a:defRPr sz="4400" b="1">
          <a:solidFill>
            <a:schemeClr val="bg1"/>
          </a:solidFill>
          <a:latin typeface="+mj-lt"/>
          <a:ea typeface="+mj-ea"/>
          <a:cs typeface="+mj-cs"/>
        </a:defRPr>
      </a:lvl1pPr>
      <a:lvl2pPr algn="ctr" rtl="0" eaLnBrk="0" fontAlgn="base" hangingPunct="0">
        <a:spcBef>
          <a:spcPct val="0"/>
        </a:spcBef>
        <a:spcAft>
          <a:spcPct val="0"/>
        </a:spcAft>
        <a:defRPr sz="4400" b="1">
          <a:solidFill>
            <a:srgbClr val="000099"/>
          </a:solidFill>
          <a:latin typeface="Times New Roman" pitchFamily="18" charset="0"/>
        </a:defRPr>
      </a:lvl2pPr>
      <a:lvl3pPr algn="ctr" rtl="0" eaLnBrk="0" fontAlgn="base" hangingPunct="0">
        <a:spcBef>
          <a:spcPct val="0"/>
        </a:spcBef>
        <a:spcAft>
          <a:spcPct val="0"/>
        </a:spcAft>
        <a:defRPr sz="4400" b="1">
          <a:solidFill>
            <a:srgbClr val="000099"/>
          </a:solidFill>
          <a:latin typeface="Times New Roman" pitchFamily="18" charset="0"/>
        </a:defRPr>
      </a:lvl3pPr>
      <a:lvl4pPr algn="ctr" rtl="0" eaLnBrk="0" fontAlgn="base" hangingPunct="0">
        <a:spcBef>
          <a:spcPct val="0"/>
        </a:spcBef>
        <a:spcAft>
          <a:spcPct val="0"/>
        </a:spcAft>
        <a:defRPr sz="4400" b="1">
          <a:solidFill>
            <a:srgbClr val="000099"/>
          </a:solidFill>
          <a:latin typeface="Times New Roman" pitchFamily="18" charset="0"/>
        </a:defRPr>
      </a:lvl4pPr>
      <a:lvl5pPr algn="ctr" rtl="0" eaLnBrk="0" fontAlgn="base" hangingPunct="0">
        <a:spcBef>
          <a:spcPct val="0"/>
        </a:spcBef>
        <a:spcAft>
          <a:spcPct val="0"/>
        </a:spcAft>
        <a:defRPr sz="4400" b="1">
          <a:solidFill>
            <a:srgbClr val="000099"/>
          </a:solidFill>
          <a:latin typeface="Times New Roman" pitchFamily="18" charset="0"/>
        </a:defRPr>
      </a:lvl5pPr>
      <a:lvl6pPr marL="457200" algn="ctr" rtl="0" eaLnBrk="0" fontAlgn="base" hangingPunct="0">
        <a:spcBef>
          <a:spcPct val="0"/>
        </a:spcBef>
        <a:spcAft>
          <a:spcPct val="0"/>
        </a:spcAft>
        <a:defRPr sz="4400" b="1">
          <a:solidFill>
            <a:srgbClr val="000099"/>
          </a:solidFill>
          <a:latin typeface="Times New Roman" pitchFamily="18" charset="0"/>
        </a:defRPr>
      </a:lvl6pPr>
      <a:lvl7pPr marL="914400" algn="ctr" rtl="0" eaLnBrk="0" fontAlgn="base" hangingPunct="0">
        <a:spcBef>
          <a:spcPct val="0"/>
        </a:spcBef>
        <a:spcAft>
          <a:spcPct val="0"/>
        </a:spcAft>
        <a:defRPr sz="4400" b="1">
          <a:solidFill>
            <a:srgbClr val="000099"/>
          </a:solidFill>
          <a:latin typeface="Times New Roman" pitchFamily="18" charset="0"/>
        </a:defRPr>
      </a:lvl7pPr>
      <a:lvl8pPr marL="1371600" algn="ctr" rtl="0" eaLnBrk="0" fontAlgn="base" hangingPunct="0">
        <a:spcBef>
          <a:spcPct val="0"/>
        </a:spcBef>
        <a:spcAft>
          <a:spcPct val="0"/>
        </a:spcAft>
        <a:defRPr sz="4400" b="1">
          <a:solidFill>
            <a:srgbClr val="000099"/>
          </a:solidFill>
          <a:latin typeface="Times New Roman" pitchFamily="18" charset="0"/>
        </a:defRPr>
      </a:lvl8pPr>
      <a:lvl9pPr marL="1828800" algn="ctr" rtl="0" eaLnBrk="0" fontAlgn="base" hangingPunct="0">
        <a:spcBef>
          <a:spcPct val="0"/>
        </a:spcBef>
        <a:spcAft>
          <a:spcPct val="0"/>
        </a:spcAft>
        <a:defRPr sz="4400" b="1">
          <a:solidFill>
            <a:srgbClr val="000099"/>
          </a:solidFill>
          <a:latin typeface="Times New Roman" pitchFamily="18" charset="0"/>
        </a:defRPr>
      </a:lvl9pPr>
    </p:titleStyle>
    <p:bodyStyle>
      <a:lvl1pPr algn="l" defTabSz="917575" rtl="0" eaLnBrk="0" fontAlgn="base" hangingPunct="0">
        <a:spcBef>
          <a:spcPct val="20000"/>
        </a:spcBef>
        <a:spcAft>
          <a:spcPct val="0"/>
        </a:spcAft>
        <a:tabLst>
          <a:tab pos="457200" algn="l"/>
          <a:tab pos="915988" algn="l"/>
          <a:tab pos="1373188" algn="l"/>
          <a:tab pos="1830388" algn="l"/>
          <a:tab pos="2289175" algn="l"/>
          <a:tab pos="2746375" algn="l"/>
          <a:tab pos="3203575" algn="l"/>
          <a:tab pos="3660775" algn="l"/>
          <a:tab pos="4119563" algn="l"/>
          <a:tab pos="4576763" algn="l"/>
        </a:tabLst>
        <a:defRPr sz="2400">
          <a:solidFill>
            <a:schemeClr val="bg1">
              <a:lumMod val="95000"/>
            </a:schemeClr>
          </a:solidFill>
          <a:latin typeface="+mn-lt"/>
          <a:ea typeface="+mn-ea"/>
          <a:cs typeface="+mn-cs"/>
        </a:defRPr>
      </a:lvl1pPr>
      <a:lvl2pPr marL="457200" algn="l" defTabSz="917575" rtl="0" eaLnBrk="0" fontAlgn="base" hangingPunct="0">
        <a:spcBef>
          <a:spcPct val="20000"/>
        </a:spcBef>
        <a:spcAft>
          <a:spcPct val="0"/>
        </a:spcAft>
        <a:tabLst>
          <a:tab pos="457200" algn="l"/>
          <a:tab pos="915988" algn="l"/>
          <a:tab pos="1373188" algn="l"/>
          <a:tab pos="1830388" algn="l"/>
          <a:tab pos="2289175" algn="l"/>
          <a:tab pos="2746375" algn="l"/>
          <a:tab pos="3203575" algn="l"/>
          <a:tab pos="3660775" algn="l"/>
          <a:tab pos="4119563" algn="l"/>
          <a:tab pos="4576763" algn="l"/>
        </a:tabLst>
        <a:defRPr sz="2000">
          <a:solidFill>
            <a:schemeClr val="bg1">
              <a:lumMod val="95000"/>
            </a:schemeClr>
          </a:solidFill>
          <a:latin typeface="+mn-lt"/>
        </a:defRPr>
      </a:lvl2pPr>
      <a:lvl3pPr marL="915988" indent="-1588" algn="l" defTabSz="917575" rtl="0" eaLnBrk="0" fontAlgn="base" hangingPunct="0">
        <a:spcBef>
          <a:spcPct val="20000"/>
        </a:spcBef>
        <a:spcAft>
          <a:spcPct val="0"/>
        </a:spcAft>
        <a:tabLst>
          <a:tab pos="457200" algn="l"/>
          <a:tab pos="915988" algn="l"/>
          <a:tab pos="1373188" algn="l"/>
          <a:tab pos="1830388" algn="l"/>
          <a:tab pos="2289175" algn="l"/>
          <a:tab pos="2746375" algn="l"/>
          <a:tab pos="3203575" algn="l"/>
          <a:tab pos="3660775" algn="l"/>
          <a:tab pos="4119563" algn="l"/>
          <a:tab pos="4576763" algn="l"/>
        </a:tabLst>
        <a:defRPr sz="2000">
          <a:solidFill>
            <a:schemeClr val="bg1">
              <a:lumMod val="95000"/>
            </a:schemeClr>
          </a:solidFill>
          <a:latin typeface="+mn-lt"/>
        </a:defRPr>
      </a:lvl3pPr>
      <a:lvl4pPr marL="1373188" indent="-1588" algn="l" defTabSz="917575" rtl="0" eaLnBrk="0" fontAlgn="base" hangingPunct="0">
        <a:spcBef>
          <a:spcPct val="20000"/>
        </a:spcBef>
        <a:spcAft>
          <a:spcPct val="0"/>
        </a:spcAft>
        <a:tabLst>
          <a:tab pos="457200" algn="l"/>
          <a:tab pos="915988" algn="l"/>
          <a:tab pos="1373188" algn="l"/>
          <a:tab pos="1830388" algn="l"/>
          <a:tab pos="2289175" algn="l"/>
          <a:tab pos="2746375" algn="l"/>
          <a:tab pos="3203575" algn="l"/>
          <a:tab pos="3660775" algn="l"/>
          <a:tab pos="4119563" algn="l"/>
          <a:tab pos="4576763" algn="l"/>
        </a:tabLst>
        <a:defRPr sz="2000">
          <a:solidFill>
            <a:schemeClr val="bg1">
              <a:lumMod val="95000"/>
            </a:schemeClr>
          </a:solidFill>
          <a:latin typeface="+mn-lt"/>
        </a:defRPr>
      </a:lvl4pPr>
      <a:lvl5pPr marL="1830388" indent="-1588" algn="l" defTabSz="917575" rtl="0" eaLnBrk="0" fontAlgn="base" hangingPunct="0">
        <a:spcBef>
          <a:spcPct val="20000"/>
        </a:spcBef>
        <a:spcAft>
          <a:spcPct val="0"/>
        </a:spcAft>
        <a:tabLst>
          <a:tab pos="457200" algn="l"/>
          <a:tab pos="915988" algn="l"/>
          <a:tab pos="1373188" algn="l"/>
          <a:tab pos="1830388" algn="l"/>
          <a:tab pos="2289175" algn="l"/>
          <a:tab pos="2746375" algn="l"/>
          <a:tab pos="3203575" algn="l"/>
          <a:tab pos="3660775" algn="l"/>
          <a:tab pos="4119563" algn="l"/>
          <a:tab pos="4576763" algn="l"/>
        </a:tabLst>
        <a:defRPr sz="2000">
          <a:solidFill>
            <a:schemeClr val="bg1">
              <a:lumMod val="95000"/>
            </a:schemeClr>
          </a:solidFill>
          <a:latin typeface="+mn-lt"/>
        </a:defRPr>
      </a:lvl5pPr>
      <a:lvl6pPr marL="2287588" indent="-1588" algn="l" defTabSz="917575" rtl="0" eaLnBrk="0" fontAlgn="base" hangingPunct="0">
        <a:spcBef>
          <a:spcPct val="20000"/>
        </a:spcBef>
        <a:spcAft>
          <a:spcPct val="0"/>
        </a:spcAft>
        <a:tabLst>
          <a:tab pos="457200" algn="l"/>
          <a:tab pos="915988" algn="l"/>
          <a:tab pos="1373188" algn="l"/>
          <a:tab pos="1830388" algn="l"/>
          <a:tab pos="2289175" algn="l"/>
          <a:tab pos="2746375" algn="l"/>
          <a:tab pos="3203575" algn="l"/>
          <a:tab pos="3660775" algn="l"/>
          <a:tab pos="4119563" algn="l"/>
          <a:tab pos="4576763" algn="l"/>
        </a:tabLst>
        <a:defRPr sz="2000">
          <a:solidFill>
            <a:schemeClr val="tx1"/>
          </a:solidFill>
          <a:latin typeface="+mn-lt"/>
        </a:defRPr>
      </a:lvl6pPr>
      <a:lvl7pPr marL="2744788" indent="-1588" algn="l" defTabSz="917575" rtl="0" eaLnBrk="0" fontAlgn="base" hangingPunct="0">
        <a:spcBef>
          <a:spcPct val="20000"/>
        </a:spcBef>
        <a:spcAft>
          <a:spcPct val="0"/>
        </a:spcAft>
        <a:tabLst>
          <a:tab pos="457200" algn="l"/>
          <a:tab pos="915988" algn="l"/>
          <a:tab pos="1373188" algn="l"/>
          <a:tab pos="1830388" algn="l"/>
          <a:tab pos="2289175" algn="l"/>
          <a:tab pos="2746375" algn="l"/>
          <a:tab pos="3203575" algn="l"/>
          <a:tab pos="3660775" algn="l"/>
          <a:tab pos="4119563" algn="l"/>
          <a:tab pos="4576763" algn="l"/>
        </a:tabLst>
        <a:defRPr sz="2000">
          <a:solidFill>
            <a:schemeClr val="tx1"/>
          </a:solidFill>
          <a:latin typeface="+mn-lt"/>
        </a:defRPr>
      </a:lvl7pPr>
      <a:lvl8pPr marL="3201988" indent="-1588" algn="l" defTabSz="917575" rtl="0" eaLnBrk="0" fontAlgn="base" hangingPunct="0">
        <a:spcBef>
          <a:spcPct val="20000"/>
        </a:spcBef>
        <a:spcAft>
          <a:spcPct val="0"/>
        </a:spcAft>
        <a:tabLst>
          <a:tab pos="457200" algn="l"/>
          <a:tab pos="915988" algn="l"/>
          <a:tab pos="1373188" algn="l"/>
          <a:tab pos="1830388" algn="l"/>
          <a:tab pos="2289175" algn="l"/>
          <a:tab pos="2746375" algn="l"/>
          <a:tab pos="3203575" algn="l"/>
          <a:tab pos="3660775" algn="l"/>
          <a:tab pos="4119563" algn="l"/>
          <a:tab pos="4576763" algn="l"/>
        </a:tabLst>
        <a:defRPr sz="2000">
          <a:solidFill>
            <a:schemeClr val="tx1"/>
          </a:solidFill>
          <a:latin typeface="+mn-lt"/>
        </a:defRPr>
      </a:lvl8pPr>
      <a:lvl9pPr marL="3659188" indent="-1588" algn="l" defTabSz="917575" rtl="0" eaLnBrk="0" fontAlgn="base" hangingPunct="0">
        <a:spcBef>
          <a:spcPct val="20000"/>
        </a:spcBef>
        <a:spcAft>
          <a:spcPct val="0"/>
        </a:spcAft>
        <a:tabLst>
          <a:tab pos="457200" algn="l"/>
          <a:tab pos="915988" algn="l"/>
          <a:tab pos="1373188" algn="l"/>
          <a:tab pos="1830388" algn="l"/>
          <a:tab pos="2289175" algn="l"/>
          <a:tab pos="2746375" algn="l"/>
          <a:tab pos="3203575" algn="l"/>
          <a:tab pos="3660775" algn="l"/>
          <a:tab pos="4119563" algn="l"/>
          <a:tab pos="4576763" algn="l"/>
        </a:tabLst>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F26B43"/>
          </p15:clr>
        </p15:guide>
        <p15:guide id="2" pos="7104" userDrawn="1">
          <p15:clr>
            <a:srgbClr val="F26B43"/>
          </p15:clr>
        </p15:guide>
        <p15:guide id="3" pos="3840" userDrawn="1">
          <p15:clr>
            <a:srgbClr val="F26B43"/>
          </p15:clr>
        </p15:guide>
        <p15:guide id="4" pos="51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inst.eecs.berkeley.edu/~cs294-6/fa06/papers/nister_stewenius_cvpr2006.pdf"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docs.voxel51.com/" TargetMode="External"/><Relationship Id="rId4" Type="http://schemas.openxmlformats.org/officeDocument/2006/relationships/hyperlink" Target="https://github.com/epignatelli/scalable-recognition-with-a-vocabulary-tree" TargetMode="External"/></Relationships>
</file>

<file path=ppt/slides/_rels/slide2.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14.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6.xml"/><Relationship Id="rId11" Type="http://schemas.openxmlformats.org/officeDocument/2006/relationships/slide" Target="slide12.xml"/><Relationship Id="rId5" Type="http://schemas.openxmlformats.org/officeDocument/2006/relationships/slide" Target="slide5.xml"/><Relationship Id="rId10" Type="http://schemas.openxmlformats.org/officeDocument/2006/relationships/slide" Target="slide10.xml"/><Relationship Id="rId4" Type="http://schemas.openxmlformats.org/officeDocument/2006/relationships/slide" Target="slide4.xml"/><Relationship Id="rId9" Type="http://schemas.openxmlformats.org/officeDocument/2006/relationships/slide" Target="slide9.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inst.eecs.berkeley.edu/~cs294-6/fa06/papers/nister_stewenius_cvpr2006.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microsoft.com/office/2018/10/relationships/comments" Target="../comments/modernComment_106_67857BB2.xm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05_96A1A480.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A99B1E-4479-3EDA-B283-DBD14B1EDADA}"/>
              </a:ext>
            </a:extLst>
          </p:cNvPr>
          <p:cNvSpPr/>
          <p:nvPr/>
        </p:nvSpPr>
        <p:spPr bwMode="auto">
          <a:xfrm>
            <a:off x="0" y="1523999"/>
            <a:ext cx="12192000" cy="4803775"/>
          </a:xfrm>
          <a:prstGeom prst="rect">
            <a:avLst/>
          </a:prstGeom>
          <a:gradFill>
            <a:gsLst>
              <a:gs pos="26000">
                <a:srgbClr val="383838">
                  <a:alpha val="0"/>
                </a:srgbClr>
              </a:gs>
              <a:gs pos="100000">
                <a:schemeClr val="tx1">
                  <a:alpha val="74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2" name="Title 1">
            <a:extLst>
              <a:ext uri="{FF2B5EF4-FFF2-40B4-BE49-F238E27FC236}">
                <a16:creationId xmlns:a16="http://schemas.microsoft.com/office/drawing/2014/main" id="{2BCF7286-0E08-0AF2-810E-F44FA8DF771B}"/>
              </a:ext>
            </a:extLst>
          </p:cNvPr>
          <p:cNvSpPr>
            <a:spLocks noGrp="1"/>
          </p:cNvSpPr>
          <p:nvPr>
            <p:ph type="ctrTitle"/>
          </p:nvPr>
        </p:nvSpPr>
        <p:spPr>
          <a:xfrm>
            <a:off x="914400" y="1122363"/>
            <a:ext cx="10363200" cy="2387600"/>
          </a:xfrm>
        </p:spPr>
        <p:txBody>
          <a:bodyPr/>
          <a:lstStyle/>
          <a:p>
            <a:br>
              <a:rPr lang="en-US"/>
            </a:br>
            <a:br>
              <a:rPr lang="en-US"/>
            </a:br>
            <a:r>
              <a:rPr lang="en-US"/>
              <a:t> Enhanced Vocabulary Trees </a:t>
            </a:r>
            <a:br>
              <a:rPr lang="en-US"/>
            </a:br>
            <a:r>
              <a:rPr lang="en-US" sz="3200" b="0">
                <a:solidFill>
                  <a:schemeClr val="bg1">
                    <a:lumMod val="95000"/>
                  </a:schemeClr>
                </a:solidFill>
                <a:latin typeface="+mn-lt"/>
              </a:rPr>
              <a:t>for Real-Time Object Recognition </a:t>
            </a:r>
            <a:br>
              <a:rPr lang="en-US" sz="3200" b="0">
                <a:solidFill>
                  <a:schemeClr val="bg1">
                    <a:lumMod val="95000"/>
                  </a:schemeClr>
                </a:solidFill>
                <a:latin typeface="+mn-lt"/>
              </a:rPr>
            </a:br>
            <a:r>
              <a:rPr lang="en-US" sz="3200" b="0">
                <a:solidFill>
                  <a:schemeClr val="bg1">
                    <a:lumMod val="95000"/>
                  </a:schemeClr>
                </a:solidFill>
                <a:latin typeface="+mn-lt"/>
              </a:rPr>
              <a:t>in Image and Video Streams </a:t>
            </a:r>
            <a:endParaRPr lang="en-US" b="0">
              <a:solidFill>
                <a:schemeClr val="bg1">
                  <a:lumMod val="95000"/>
                </a:schemeClr>
              </a:solidFill>
              <a:latin typeface="+mn-lt"/>
            </a:endParaRPr>
          </a:p>
        </p:txBody>
      </p:sp>
      <p:sp>
        <p:nvSpPr>
          <p:cNvPr id="3" name="Subtitle 2">
            <a:extLst>
              <a:ext uri="{FF2B5EF4-FFF2-40B4-BE49-F238E27FC236}">
                <a16:creationId xmlns:a16="http://schemas.microsoft.com/office/drawing/2014/main" id="{A85112A7-CF64-494A-003B-D7848060E4CF}"/>
              </a:ext>
            </a:extLst>
          </p:cNvPr>
          <p:cNvSpPr>
            <a:spLocks noGrp="1"/>
          </p:cNvSpPr>
          <p:nvPr>
            <p:ph type="subTitle" idx="1"/>
          </p:nvPr>
        </p:nvSpPr>
        <p:spPr>
          <a:xfrm>
            <a:off x="1524000" y="4044462"/>
            <a:ext cx="9144000" cy="1213338"/>
          </a:xfrm>
        </p:spPr>
        <p:txBody>
          <a:bodyPr/>
          <a:lstStyle/>
          <a:p>
            <a:r>
              <a:rPr lang="en-US">
                <a:solidFill>
                  <a:schemeClr val="bg1">
                    <a:lumMod val="95000"/>
                  </a:schemeClr>
                </a:solidFill>
              </a:rPr>
              <a:t> </a:t>
            </a:r>
            <a:r>
              <a:rPr lang="en-US" b="1">
                <a:solidFill>
                  <a:schemeClr val="bg1">
                    <a:lumMod val="95000"/>
                  </a:schemeClr>
                </a:solidFill>
              </a:rPr>
              <a:t>Design Presentation</a:t>
            </a:r>
          </a:p>
          <a:p>
            <a:r>
              <a:rPr lang="en-US">
                <a:solidFill>
                  <a:schemeClr val="bg1"/>
                </a:solidFill>
              </a:rPr>
              <a:t>By Sugam Jaiswal, Josiah Zacharias, &amp; Arsheya Raj</a:t>
            </a:r>
          </a:p>
        </p:txBody>
      </p:sp>
    </p:spTree>
    <p:extLst>
      <p:ext uri="{BB962C8B-B14F-4D97-AF65-F5344CB8AC3E}">
        <p14:creationId xmlns:p14="http://schemas.microsoft.com/office/powerpoint/2010/main" val="255549330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3F737-37EA-1C66-C06F-06A772FD35D0}"/>
              </a:ext>
            </a:extLst>
          </p:cNvPr>
          <p:cNvSpPr>
            <a:spLocks noGrp="1"/>
          </p:cNvSpPr>
          <p:nvPr>
            <p:ph type="title"/>
          </p:nvPr>
        </p:nvSpPr>
        <p:spPr/>
        <p:txBody>
          <a:bodyPr/>
          <a:lstStyle/>
          <a:p>
            <a:r>
              <a:rPr lang="en-US">
                <a:cs typeface="Times New Roman"/>
              </a:rPr>
              <a:t>Program Design</a:t>
            </a:r>
            <a:endParaRPr lang="en-US"/>
          </a:p>
        </p:txBody>
      </p:sp>
      <p:sp>
        <p:nvSpPr>
          <p:cNvPr id="3" name="Content Placeholder 2">
            <a:extLst>
              <a:ext uri="{FF2B5EF4-FFF2-40B4-BE49-F238E27FC236}">
                <a16:creationId xmlns:a16="http://schemas.microsoft.com/office/drawing/2014/main" id="{15D42A41-7E76-B70F-AD19-5D83BBECF7D4}"/>
              </a:ext>
            </a:extLst>
          </p:cNvPr>
          <p:cNvSpPr>
            <a:spLocks noGrp="1"/>
          </p:cNvSpPr>
          <p:nvPr>
            <p:ph idx="1"/>
          </p:nvPr>
        </p:nvSpPr>
        <p:spPr>
          <a:xfrm>
            <a:off x="914400" y="1143000"/>
            <a:ext cx="5358769" cy="5181600"/>
          </a:xfrm>
        </p:spPr>
        <p:txBody>
          <a:bodyPr/>
          <a:lstStyle/>
          <a:p>
            <a:pPr marL="342900" indent="-342900">
              <a:buFont typeface="Arial"/>
              <a:buChar char="•"/>
            </a:pPr>
            <a:r>
              <a:rPr lang="en-US">
                <a:solidFill>
                  <a:schemeClr val="bg1">
                    <a:lumMod val="85000"/>
                  </a:schemeClr>
                </a:solidFill>
              </a:rPr>
              <a:t>Input dataset installation</a:t>
            </a:r>
          </a:p>
          <a:p>
            <a:pPr marL="342900" indent="-342900">
              <a:buFont typeface="Arial"/>
              <a:buChar char="•"/>
            </a:pPr>
            <a:r>
              <a:rPr lang="en-US">
                <a:solidFill>
                  <a:schemeClr val="bg1">
                    <a:lumMod val="85000"/>
                  </a:schemeClr>
                </a:solidFill>
              </a:rPr>
              <a:t>ORB detector</a:t>
            </a:r>
          </a:p>
          <a:p>
            <a:pPr marL="342900" indent="-342900">
              <a:buFont typeface="Arial"/>
              <a:buChar char="•"/>
            </a:pPr>
            <a:r>
              <a:rPr lang="en-US">
                <a:solidFill>
                  <a:schemeClr val="bg1">
                    <a:lumMod val="85000"/>
                  </a:schemeClr>
                </a:solidFill>
              </a:rPr>
              <a:t>K-means clustering</a:t>
            </a:r>
          </a:p>
          <a:p>
            <a:pPr marL="800100" lvl="1" indent="-342900">
              <a:buFont typeface="Arial"/>
              <a:buChar char="•"/>
            </a:pPr>
            <a:r>
              <a:rPr lang="en-US" sz="2400">
                <a:solidFill>
                  <a:schemeClr val="bg1">
                    <a:lumMod val="85000"/>
                  </a:schemeClr>
                </a:solidFill>
              </a:rPr>
              <a:t>Agglomerative clustering</a:t>
            </a:r>
            <a:endParaRPr lang="en-US">
              <a:solidFill>
                <a:schemeClr val="bg1">
                  <a:lumMod val="85000"/>
                </a:schemeClr>
              </a:solidFill>
            </a:endParaRPr>
          </a:p>
          <a:p>
            <a:pPr marL="342900" indent="-342900">
              <a:buFont typeface="Arial"/>
              <a:buChar char="•"/>
            </a:pPr>
            <a:r>
              <a:rPr lang="en-US">
                <a:solidFill>
                  <a:schemeClr val="bg1">
                    <a:lumMod val="85000"/>
                  </a:schemeClr>
                </a:solidFill>
              </a:rPr>
              <a:t>Max Voting</a:t>
            </a:r>
          </a:p>
          <a:p>
            <a:pPr marL="342900" indent="-342900">
              <a:buFont typeface="Arial"/>
              <a:buChar char="•"/>
            </a:pPr>
            <a:r>
              <a:rPr lang="en-US">
                <a:solidFill>
                  <a:schemeClr val="bg1">
                    <a:lumMod val="85000"/>
                  </a:schemeClr>
                </a:solidFill>
              </a:rPr>
              <a:t>Cluster Reassignment</a:t>
            </a:r>
          </a:p>
          <a:p>
            <a:pPr marL="342900" indent="-342900">
              <a:buFont typeface="Arial"/>
              <a:buChar char="•"/>
            </a:pPr>
            <a:r>
              <a:rPr lang="en-US">
                <a:solidFill>
                  <a:schemeClr val="bg1">
                    <a:lumMod val="85000"/>
                  </a:schemeClr>
                </a:solidFill>
              </a:rPr>
              <a:t>Database construction and indexing</a:t>
            </a:r>
          </a:p>
          <a:p>
            <a:pPr marL="342900" indent="-342900">
              <a:buFont typeface="Arial"/>
              <a:buChar char="•"/>
            </a:pPr>
            <a:r>
              <a:rPr lang="en-US">
                <a:solidFill>
                  <a:schemeClr val="bg1">
                    <a:lumMod val="85000"/>
                  </a:schemeClr>
                </a:solidFill>
              </a:rPr>
              <a:t>Score Calculation</a:t>
            </a:r>
          </a:p>
          <a:p>
            <a:pPr marL="342900" indent="-342900">
              <a:buFont typeface="Arial"/>
              <a:buChar char="•"/>
            </a:pPr>
            <a:endParaRPr lang="en-US"/>
          </a:p>
          <a:p>
            <a:r>
              <a:rPr lang="en-US" sz="2000"/>
              <a:t>K=3 for k-means and we are running 50 iterations for the convergence. EPS value is 1.0 for the eigen values distance calculation.</a:t>
            </a:r>
          </a:p>
          <a:p>
            <a:pPr marL="342900" indent="-342900">
              <a:buFont typeface="Arial"/>
              <a:buChar char="•"/>
            </a:pPr>
            <a:endParaRPr lang="en-US"/>
          </a:p>
        </p:txBody>
      </p:sp>
      <p:sp>
        <p:nvSpPr>
          <p:cNvPr id="4" name="Slide Number Placeholder 3">
            <a:extLst>
              <a:ext uri="{FF2B5EF4-FFF2-40B4-BE49-F238E27FC236}">
                <a16:creationId xmlns:a16="http://schemas.microsoft.com/office/drawing/2014/main" id="{C42664ED-16C9-5BCE-633B-EEA1BBCA6AB6}"/>
              </a:ext>
            </a:extLst>
          </p:cNvPr>
          <p:cNvSpPr>
            <a:spLocks noGrp="1"/>
          </p:cNvSpPr>
          <p:nvPr>
            <p:ph type="sldNum" sz="quarter" idx="12"/>
          </p:nvPr>
        </p:nvSpPr>
        <p:spPr/>
        <p:txBody>
          <a:bodyPr/>
          <a:lstStyle/>
          <a:p>
            <a:pPr>
              <a:defRPr/>
            </a:pPr>
            <a:fld id="{5AF7E991-B9CB-4B0D-995E-09EBBA2230A8}" type="slidenum">
              <a:rPr lang="en-US"/>
              <a:pPr>
                <a:defRPr/>
              </a:pPr>
              <a:t>10</a:t>
            </a:fld>
            <a:endParaRPr lang="en-US"/>
          </a:p>
        </p:txBody>
      </p:sp>
      <p:grpSp>
        <p:nvGrpSpPr>
          <p:cNvPr id="10" name="Group 9">
            <a:extLst>
              <a:ext uri="{FF2B5EF4-FFF2-40B4-BE49-F238E27FC236}">
                <a16:creationId xmlns:a16="http://schemas.microsoft.com/office/drawing/2014/main" id="{7607D5CB-DA97-8800-C7CF-492FF524F449}"/>
              </a:ext>
            </a:extLst>
          </p:cNvPr>
          <p:cNvGrpSpPr/>
          <p:nvPr/>
        </p:nvGrpSpPr>
        <p:grpSpPr>
          <a:xfrm>
            <a:off x="6273169" y="1082533"/>
            <a:ext cx="4876094" cy="2351613"/>
            <a:chOff x="7373074" y="1203850"/>
            <a:chExt cx="3715474" cy="1791876"/>
          </a:xfrm>
        </p:grpSpPr>
        <p:pic>
          <p:nvPicPr>
            <p:cNvPr id="5" name="image3.png">
              <a:extLst>
                <a:ext uri="{FF2B5EF4-FFF2-40B4-BE49-F238E27FC236}">
                  <a16:creationId xmlns:a16="http://schemas.microsoft.com/office/drawing/2014/main" id="{54E3A7A1-4174-67AC-E8BE-70FF972D42C0}"/>
                </a:ext>
              </a:extLst>
            </p:cNvPr>
            <p:cNvPicPr/>
            <p:nvPr/>
          </p:nvPicPr>
          <p:blipFill rotWithShape="1">
            <a:blip r:embed="rId3"/>
            <a:srcRect l="24405" t="3476" r="50559" b="63892"/>
            <a:stretch/>
          </p:blipFill>
          <p:spPr>
            <a:xfrm>
              <a:off x="7373074" y="1203850"/>
              <a:ext cx="3715474" cy="1791876"/>
            </a:xfrm>
            <a:prstGeom prst="rect">
              <a:avLst/>
            </a:prstGeom>
            <a:ln/>
          </p:spPr>
        </p:pic>
        <p:sp>
          <p:nvSpPr>
            <p:cNvPr id="6" name="TextBox 5">
              <a:extLst>
                <a:ext uri="{FF2B5EF4-FFF2-40B4-BE49-F238E27FC236}">
                  <a16:creationId xmlns:a16="http://schemas.microsoft.com/office/drawing/2014/main" id="{ED01E9CB-6855-D9FD-EBBE-561012A5BEB2}"/>
                </a:ext>
              </a:extLst>
            </p:cNvPr>
            <p:cNvSpPr txBox="1"/>
            <p:nvPr/>
          </p:nvSpPr>
          <p:spPr>
            <a:xfrm>
              <a:off x="9747022" y="1515111"/>
              <a:ext cx="1002112" cy="140711"/>
            </a:xfrm>
            <a:prstGeom prst="rect">
              <a:avLst/>
            </a:prstGeom>
            <a:solidFill>
              <a:schemeClr val="bg1"/>
            </a:solidFill>
          </p:spPr>
          <p:txBody>
            <a:bodyPr wrap="square" lIns="0" tIns="0" rIns="0" bIns="0" rtlCol="0" anchor="ctr">
              <a:spAutoFit/>
            </a:bodyPr>
            <a:lstStyle/>
            <a:p>
              <a:pPr algn="ctr"/>
              <a:r>
                <a:rPr lang="en-US" sz="1200" i="1"/>
                <a:t>Orb feature</a:t>
              </a:r>
            </a:p>
          </p:txBody>
        </p:sp>
      </p:grpSp>
      <p:grpSp>
        <p:nvGrpSpPr>
          <p:cNvPr id="9" name="Group 8">
            <a:extLst>
              <a:ext uri="{FF2B5EF4-FFF2-40B4-BE49-F238E27FC236}">
                <a16:creationId xmlns:a16="http://schemas.microsoft.com/office/drawing/2014/main" id="{DDDBB1B3-9E20-55B0-B8AC-EE9EBFC6A4D4}"/>
              </a:ext>
            </a:extLst>
          </p:cNvPr>
          <p:cNvGrpSpPr/>
          <p:nvPr/>
        </p:nvGrpSpPr>
        <p:grpSpPr>
          <a:xfrm>
            <a:off x="7173506" y="3602279"/>
            <a:ext cx="2916978" cy="2504210"/>
            <a:chOff x="8229600" y="3862275"/>
            <a:chExt cx="2275114" cy="1953173"/>
          </a:xfrm>
        </p:grpSpPr>
        <p:pic>
          <p:nvPicPr>
            <p:cNvPr id="7" name="image3.png">
              <a:extLst>
                <a:ext uri="{FF2B5EF4-FFF2-40B4-BE49-F238E27FC236}">
                  <a16:creationId xmlns:a16="http://schemas.microsoft.com/office/drawing/2014/main" id="{A4BC982A-2E33-66DB-B36E-39A146821A04}"/>
                </a:ext>
              </a:extLst>
            </p:cNvPr>
            <p:cNvPicPr/>
            <p:nvPr/>
          </p:nvPicPr>
          <p:blipFill rotWithShape="1">
            <a:blip r:embed="rId3"/>
            <a:srcRect l="54325" t="21584" r="30345" b="42846"/>
            <a:stretch/>
          </p:blipFill>
          <p:spPr>
            <a:xfrm>
              <a:off x="8229600" y="3862275"/>
              <a:ext cx="2275114" cy="1953173"/>
            </a:xfrm>
            <a:prstGeom prst="rect">
              <a:avLst/>
            </a:prstGeom>
            <a:ln/>
          </p:spPr>
        </p:pic>
        <p:sp>
          <p:nvSpPr>
            <p:cNvPr id="8" name="Rectangle 7">
              <a:extLst>
                <a:ext uri="{FF2B5EF4-FFF2-40B4-BE49-F238E27FC236}">
                  <a16:creationId xmlns:a16="http://schemas.microsoft.com/office/drawing/2014/main" id="{9ADEF49E-1288-C4B3-0147-3EA1607F0532}"/>
                </a:ext>
              </a:extLst>
            </p:cNvPr>
            <p:cNvSpPr/>
            <p:nvPr/>
          </p:nvSpPr>
          <p:spPr bwMode="auto">
            <a:xfrm>
              <a:off x="10073032" y="3866528"/>
              <a:ext cx="431682" cy="30387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168521039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34F44-8998-51DC-42DA-25E3CACDF27D}"/>
              </a:ext>
            </a:extLst>
          </p:cNvPr>
          <p:cNvSpPr>
            <a:spLocks noGrp="1"/>
          </p:cNvSpPr>
          <p:nvPr>
            <p:ph type="title"/>
          </p:nvPr>
        </p:nvSpPr>
        <p:spPr/>
        <p:txBody>
          <a:bodyPr/>
          <a:lstStyle/>
          <a:p>
            <a:r>
              <a:rPr lang="en-US">
                <a:cs typeface="Times New Roman"/>
              </a:rPr>
              <a:t>Preliminary Results</a:t>
            </a:r>
            <a:endParaRPr lang="en-US"/>
          </a:p>
        </p:txBody>
      </p:sp>
      <p:pic>
        <p:nvPicPr>
          <p:cNvPr id="5" name="Picture 5" descr="A picture containing text, water, outdoor, sea&#10;&#10;Description automatically generated">
            <a:extLst>
              <a:ext uri="{FF2B5EF4-FFF2-40B4-BE49-F238E27FC236}">
                <a16:creationId xmlns:a16="http://schemas.microsoft.com/office/drawing/2014/main" id="{DC161245-AFBD-28C3-A1B1-2E7690F6180E}"/>
              </a:ext>
            </a:extLst>
          </p:cNvPr>
          <p:cNvPicPr>
            <a:picLocks noGrp="1" noChangeAspect="1"/>
          </p:cNvPicPr>
          <p:nvPr>
            <p:ph idx="1"/>
          </p:nvPr>
        </p:nvPicPr>
        <p:blipFill rotWithShape="1">
          <a:blip r:embed="rId3"/>
          <a:srcRect l="2682" r="46198"/>
          <a:stretch/>
        </p:blipFill>
        <p:spPr>
          <a:xfrm>
            <a:off x="1" y="1212648"/>
            <a:ext cx="3310358" cy="4833462"/>
          </a:xfrm>
        </p:spPr>
      </p:pic>
      <p:sp>
        <p:nvSpPr>
          <p:cNvPr id="4" name="Slide Number Placeholder 3">
            <a:extLst>
              <a:ext uri="{FF2B5EF4-FFF2-40B4-BE49-F238E27FC236}">
                <a16:creationId xmlns:a16="http://schemas.microsoft.com/office/drawing/2014/main" id="{F4D9C509-F71E-D45D-3382-CA8F238CF1E5}"/>
              </a:ext>
            </a:extLst>
          </p:cNvPr>
          <p:cNvSpPr>
            <a:spLocks noGrp="1"/>
          </p:cNvSpPr>
          <p:nvPr>
            <p:ph type="sldNum" sz="quarter" idx="12"/>
          </p:nvPr>
        </p:nvSpPr>
        <p:spPr/>
        <p:txBody>
          <a:bodyPr/>
          <a:lstStyle/>
          <a:p>
            <a:pPr>
              <a:defRPr/>
            </a:pPr>
            <a:fld id="{5AF7E991-B9CB-4B0D-995E-09EBBA2230A8}" type="slidenum">
              <a:rPr lang="en-US"/>
              <a:pPr>
                <a:defRPr/>
              </a:pPr>
              <a:t>11</a:t>
            </a:fld>
            <a:endParaRPr lang="en-US"/>
          </a:p>
        </p:txBody>
      </p:sp>
      <p:pic>
        <p:nvPicPr>
          <p:cNvPr id="6" name="Picture 6" descr="Graphical user interface, website&#10;&#10;Description automatically generated">
            <a:extLst>
              <a:ext uri="{FF2B5EF4-FFF2-40B4-BE49-F238E27FC236}">
                <a16:creationId xmlns:a16="http://schemas.microsoft.com/office/drawing/2014/main" id="{8B204BCD-BFC2-A18F-1829-18315D6B3829}"/>
              </a:ext>
            </a:extLst>
          </p:cNvPr>
          <p:cNvPicPr>
            <a:picLocks noChangeAspect="1"/>
          </p:cNvPicPr>
          <p:nvPr/>
        </p:nvPicPr>
        <p:blipFill rotWithShape="1">
          <a:blip r:embed="rId4"/>
          <a:srcRect l="5272" r="11975"/>
          <a:stretch/>
        </p:blipFill>
        <p:spPr>
          <a:xfrm>
            <a:off x="3465285" y="1212648"/>
            <a:ext cx="3815191" cy="4833462"/>
          </a:xfrm>
          <a:prstGeom prst="rect">
            <a:avLst/>
          </a:prstGeom>
        </p:spPr>
      </p:pic>
      <p:pic>
        <p:nvPicPr>
          <p:cNvPr id="7" name="Picture 7" descr="Graphical user interface, website&#10;&#10;Description automatically generated">
            <a:extLst>
              <a:ext uri="{FF2B5EF4-FFF2-40B4-BE49-F238E27FC236}">
                <a16:creationId xmlns:a16="http://schemas.microsoft.com/office/drawing/2014/main" id="{DC218A7D-1553-C594-60F7-203E602EF9CC}"/>
              </a:ext>
            </a:extLst>
          </p:cNvPr>
          <p:cNvPicPr>
            <a:picLocks noChangeAspect="1"/>
          </p:cNvPicPr>
          <p:nvPr/>
        </p:nvPicPr>
        <p:blipFill rotWithShape="1">
          <a:blip r:embed="rId5"/>
          <a:srcRect l="4776" t="4215" b="4215"/>
          <a:stretch/>
        </p:blipFill>
        <p:spPr>
          <a:xfrm>
            <a:off x="7435401" y="1212648"/>
            <a:ext cx="4756597" cy="4833462"/>
          </a:xfrm>
          <a:prstGeom prst="rect">
            <a:avLst/>
          </a:prstGeom>
        </p:spPr>
      </p:pic>
    </p:spTree>
    <p:extLst>
      <p:ext uri="{BB962C8B-B14F-4D97-AF65-F5344CB8AC3E}">
        <p14:creationId xmlns:p14="http://schemas.microsoft.com/office/powerpoint/2010/main" val="2727464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34F44-8998-51DC-42DA-25E3CACDF27D}"/>
              </a:ext>
            </a:extLst>
          </p:cNvPr>
          <p:cNvSpPr>
            <a:spLocks noGrp="1"/>
          </p:cNvSpPr>
          <p:nvPr>
            <p:ph type="title"/>
          </p:nvPr>
        </p:nvSpPr>
        <p:spPr/>
        <p:txBody>
          <a:bodyPr/>
          <a:lstStyle/>
          <a:p>
            <a:r>
              <a:rPr lang="en-US">
                <a:cs typeface="Times New Roman"/>
              </a:rPr>
              <a:t>Preliminary Results</a:t>
            </a:r>
            <a:endParaRPr lang="en-US"/>
          </a:p>
        </p:txBody>
      </p:sp>
      <p:sp>
        <p:nvSpPr>
          <p:cNvPr id="4" name="Slide Number Placeholder 3">
            <a:extLst>
              <a:ext uri="{FF2B5EF4-FFF2-40B4-BE49-F238E27FC236}">
                <a16:creationId xmlns:a16="http://schemas.microsoft.com/office/drawing/2014/main" id="{F4D9C509-F71E-D45D-3382-CA8F238CF1E5}"/>
              </a:ext>
            </a:extLst>
          </p:cNvPr>
          <p:cNvSpPr>
            <a:spLocks noGrp="1"/>
          </p:cNvSpPr>
          <p:nvPr>
            <p:ph type="sldNum" sz="quarter" idx="12"/>
          </p:nvPr>
        </p:nvSpPr>
        <p:spPr/>
        <p:txBody>
          <a:bodyPr/>
          <a:lstStyle/>
          <a:p>
            <a:pPr>
              <a:defRPr/>
            </a:pPr>
            <a:fld id="{5AF7E991-B9CB-4B0D-995E-09EBBA2230A8}" type="slidenum">
              <a:rPr lang="en-US"/>
              <a:pPr>
                <a:defRPr/>
              </a:pPr>
              <a:t>12</a:t>
            </a:fld>
            <a:endParaRPr lang="en-US"/>
          </a:p>
        </p:txBody>
      </p:sp>
      <p:pic>
        <p:nvPicPr>
          <p:cNvPr id="11" name="Picture 11" descr="A picture containing text, different, screenshot, several&#10;&#10;Description automatically generated">
            <a:extLst>
              <a:ext uri="{FF2B5EF4-FFF2-40B4-BE49-F238E27FC236}">
                <a16:creationId xmlns:a16="http://schemas.microsoft.com/office/drawing/2014/main" id="{9AA340B9-E569-5B12-308A-CC2AFD43DA2C}"/>
              </a:ext>
            </a:extLst>
          </p:cNvPr>
          <p:cNvPicPr>
            <a:picLocks noGrp="1" noChangeAspect="1"/>
          </p:cNvPicPr>
          <p:nvPr>
            <p:ph idx="1"/>
          </p:nvPr>
        </p:nvPicPr>
        <p:blipFill>
          <a:blip r:embed="rId3"/>
          <a:stretch>
            <a:fillRect/>
          </a:stretch>
        </p:blipFill>
        <p:spPr>
          <a:xfrm>
            <a:off x="1149723" y="1124984"/>
            <a:ext cx="9892525" cy="5013041"/>
          </a:xfrm>
        </p:spPr>
      </p:pic>
    </p:spTree>
    <p:extLst>
      <p:ext uri="{BB962C8B-B14F-4D97-AF65-F5344CB8AC3E}">
        <p14:creationId xmlns:p14="http://schemas.microsoft.com/office/powerpoint/2010/main" val="20968747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00C12-A127-D375-413E-A396BB0B3B20}"/>
              </a:ext>
            </a:extLst>
          </p:cNvPr>
          <p:cNvSpPr>
            <a:spLocks noGrp="1"/>
          </p:cNvSpPr>
          <p:nvPr>
            <p:ph type="title"/>
          </p:nvPr>
        </p:nvSpPr>
        <p:spPr/>
        <p:txBody>
          <a:bodyPr/>
          <a:lstStyle/>
          <a:p>
            <a:r>
              <a:rPr lang="en-US"/>
              <a:t>Future Work</a:t>
            </a:r>
          </a:p>
        </p:txBody>
      </p:sp>
      <p:sp>
        <p:nvSpPr>
          <p:cNvPr id="3" name="Content Placeholder 2">
            <a:extLst>
              <a:ext uri="{FF2B5EF4-FFF2-40B4-BE49-F238E27FC236}">
                <a16:creationId xmlns:a16="http://schemas.microsoft.com/office/drawing/2014/main" id="{55A67833-B1B6-654C-BD26-DFA6FDEA3F4C}"/>
              </a:ext>
            </a:extLst>
          </p:cNvPr>
          <p:cNvSpPr>
            <a:spLocks noGrp="1"/>
          </p:cNvSpPr>
          <p:nvPr>
            <p:ph idx="1"/>
          </p:nvPr>
        </p:nvSpPr>
        <p:spPr>
          <a:xfrm>
            <a:off x="914400" y="1143000"/>
            <a:ext cx="6217919" cy="5181600"/>
          </a:xfrm>
        </p:spPr>
        <p:txBody>
          <a:bodyPr/>
          <a:lstStyle/>
          <a:p>
            <a:pPr marL="457200" indent="-457200">
              <a:buFont typeface="+mj-lt"/>
              <a:buAutoNum type="arabicPeriod"/>
            </a:pPr>
            <a:r>
              <a:rPr lang="en-US">
                <a:solidFill>
                  <a:schemeClr val="bg1">
                    <a:lumMod val="85000"/>
                  </a:schemeClr>
                </a:solidFill>
              </a:rPr>
              <a:t>Try with the bigger </a:t>
            </a:r>
            <a:br>
              <a:rPr lang="en-US"/>
            </a:br>
            <a:r>
              <a:rPr lang="en-US">
                <a:solidFill>
                  <a:schemeClr val="bg1">
                    <a:lumMod val="85000"/>
                  </a:schemeClr>
                </a:solidFill>
              </a:rPr>
              <a:t>dataset of COCO</a:t>
            </a:r>
          </a:p>
          <a:p>
            <a:pPr marL="457200" indent="-457200">
              <a:buFont typeface="+mj-lt"/>
              <a:buAutoNum type="arabicPeriod"/>
            </a:pPr>
            <a:r>
              <a:rPr lang="en-US">
                <a:solidFill>
                  <a:schemeClr val="bg1">
                    <a:lumMod val="85000"/>
                  </a:schemeClr>
                </a:solidFill>
              </a:rPr>
              <a:t>Try different Feature Detectors</a:t>
            </a:r>
          </a:p>
          <a:p>
            <a:pPr marL="457200" indent="-457200">
              <a:buFont typeface="+mj-lt"/>
              <a:buAutoNum type="arabicPeriod"/>
            </a:pPr>
            <a:r>
              <a:rPr lang="en-US">
                <a:solidFill>
                  <a:schemeClr val="bg1">
                    <a:lumMod val="85000"/>
                  </a:schemeClr>
                </a:solidFill>
              </a:rPr>
              <a:t>Try different clustering algorithms </a:t>
            </a:r>
            <a:br>
              <a:rPr lang="en-US"/>
            </a:br>
            <a:r>
              <a:rPr lang="en-US">
                <a:solidFill>
                  <a:schemeClr val="bg1">
                    <a:lumMod val="85000"/>
                  </a:schemeClr>
                </a:solidFill>
              </a:rPr>
              <a:t>(agglomerative clustering)</a:t>
            </a:r>
          </a:p>
          <a:p>
            <a:pPr marL="457200" indent="-457200">
              <a:buFont typeface="+mj-lt"/>
              <a:buAutoNum type="arabicPeriod"/>
            </a:pPr>
            <a:r>
              <a:rPr lang="en-US">
                <a:solidFill>
                  <a:schemeClr val="bg1">
                    <a:lumMod val="85000"/>
                  </a:schemeClr>
                </a:solidFill>
              </a:rPr>
              <a:t>Reduce Noise and get a good score</a:t>
            </a:r>
          </a:p>
          <a:p>
            <a:pPr marL="457200" indent="-457200">
              <a:buFont typeface="+mj-lt"/>
              <a:buAutoNum type="arabicPeriod"/>
            </a:pPr>
            <a:r>
              <a:rPr lang="en-US">
                <a:solidFill>
                  <a:schemeClr val="bg1">
                    <a:lumMod val="85000"/>
                  </a:schemeClr>
                </a:solidFill>
              </a:rPr>
              <a:t>Compare results with </a:t>
            </a:r>
            <a:br>
              <a:rPr lang="en-US"/>
            </a:br>
            <a:r>
              <a:rPr lang="en-US">
                <a:solidFill>
                  <a:schemeClr val="bg1">
                    <a:lumMod val="85000"/>
                  </a:schemeClr>
                </a:solidFill>
              </a:rPr>
              <a:t>research paper</a:t>
            </a:r>
          </a:p>
          <a:p>
            <a:pPr marL="457200" indent="-457200">
              <a:buFont typeface="+mj-lt"/>
              <a:buAutoNum type="arabicPeriod"/>
            </a:pPr>
            <a:r>
              <a:rPr lang="en-US">
                <a:solidFill>
                  <a:schemeClr val="bg1">
                    <a:lumMod val="85000"/>
                  </a:schemeClr>
                </a:solidFill>
              </a:rPr>
              <a:t>SaaS implementation </a:t>
            </a:r>
            <a:br>
              <a:rPr lang="en-US"/>
            </a:br>
            <a:r>
              <a:rPr lang="en-US">
                <a:solidFill>
                  <a:schemeClr val="bg1">
                    <a:lumMod val="85000"/>
                  </a:schemeClr>
                </a:solidFill>
              </a:rPr>
              <a:t>and User Interface</a:t>
            </a:r>
          </a:p>
          <a:p>
            <a:endParaRPr lang="en-US">
              <a:solidFill>
                <a:schemeClr val="bg1">
                  <a:lumMod val="85000"/>
                </a:schemeClr>
              </a:solidFill>
            </a:endParaRPr>
          </a:p>
        </p:txBody>
      </p:sp>
      <p:sp>
        <p:nvSpPr>
          <p:cNvPr id="4" name="Slide Number Placeholder 3">
            <a:extLst>
              <a:ext uri="{FF2B5EF4-FFF2-40B4-BE49-F238E27FC236}">
                <a16:creationId xmlns:a16="http://schemas.microsoft.com/office/drawing/2014/main" id="{E6762DA3-7E8C-F7AE-07A5-64CBB8090FEB}"/>
              </a:ext>
            </a:extLst>
          </p:cNvPr>
          <p:cNvSpPr>
            <a:spLocks noGrp="1"/>
          </p:cNvSpPr>
          <p:nvPr>
            <p:ph type="sldNum" sz="quarter" idx="12"/>
          </p:nvPr>
        </p:nvSpPr>
        <p:spPr/>
        <p:txBody>
          <a:bodyPr/>
          <a:lstStyle/>
          <a:p>
            <a:pPr>
              <a:defRPr/>
            </a:pPr>
            <a:fld id="{5AF7E991-B9CB-4B0D-995E-09EBBA2230A8}" type="slidenum">
              <a:rPr lang="en-US"/>
              <a:pPr>
                <a:defRPr/>
              </a:pPr>
              <a:t>13</a:t>
            </a:fld>
            <a:endParaRPr lang="en-US"/>
          </a:p>
        </p:txBody>
      </p:sp>
      <p:grpSp>
        <p:nvGrpSpPr>
          <p:cNvPr id="6" name="Group 5">
            <a:extLst>
              <a:ext uri="{FF2B5EF4-FFF2-40B4-BE49-F238E27FC236}">
                <a16:creationId xmlns:a16="http://schemas.microsoft.com/office/drawing/2014/main" id="{A4CD6282-918D-0D04-7D61-6E6E003712C8}"/>
              </a:ext>
            </a:extLst>
          </p:cNvPr>
          <p:cNvGrpSpPr/>
          <p:nvPr/>
        </p:nvGrpSpPr>
        <p:grpSpPr>
          <a:xfrm>
            <a:off x="8093568" y="1094875"/>
            <a:ext cx="3320063" cy="5181600"/>
            <a:chOff x="8093568" y="1094875"/>
            <a:chExt cx="3320063" cy="5181600"/>
          </a:xfrm>
        </p:grpSpPr>
        <p:pic>
          <p:nvPicPr>
            <p:cNvPr id="1026" name="Picture 2" descr="TensorFlow Lite Object Detection Demo 2019 APK pour Android Télécharger">
              <a:extLst>
                <a:ext uri="{FF2B5EF4-FFF2-40B4-BE49-F238E27FC236}">
                  <a16:creationId xmlns:a16="http://schemas.microsoft.com/office/drawing/2014/main" id="{4D2105A7-956F-64DC-454A-0AF013BF72B0}"/>
                </a:ext>
              </a:extLst>
            </p:cNvPr>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8093568" y="1094875"/>
              <a:ext cx="3320063" cy="5181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8C3BB38-4315-2BCB-B643-F1C440055589}"/>
                </a:ext>
              </a:extLst>
            </p:cNvPr>
            <p:cNvSpPr txBox="1"/>
            <p:nvPr/>
          </p:nvSpPr>
          <p:spPr>
            <a:xfrm>
              <a:off x="8678487" y="1533399"/>
              <a:ext cx="1562792" cy="169277"/>
            </a:xfrm>
            <a:prstGeom prst="rect">
              <a:avLst/>
            </a:prstGeom>
            <a:solidFill>
              <a:srgbClr val="6D6D72"/>
            </a:solidFill>
          </p:spPr>
          <p:txBody>
            <a:bodyPr wrap="square" lIns="0" tIns="0" rIns="0" bIns="0" rtlCol="0" anchor="ctr">
              <a:spAutoFit/>
            </a:bodyPr>
            <a:lstStyle/>
            <a:p>
              <a:pPr algn="ctr"/>
              <a:r>
                <a:rPr lang="en-US" sz="1100" b="1">
                  <a:solidFill>
                    <a:schemeClr val="bg1">
                      <a:lumMod val="85000"/>
                    </a:schemeClr>
                  </a:solidFill>
                </a:rPr>
                <a:t>Vocab Tree Detector</a:t>
              </a:r>
            </a:p>
          </p:txBody>
        </p:sp>
      </p:grpSp>
    </p:spTree>
    <p:extLst>
      <p:ext uri="{BB962C8B-B14F-4D97-AF65-F5344CB8AC3E}">
        <p14:creationId xmlns:p14="http://schemas.microsoft.com/office/powerpoint/2010/main" val="20221037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D7AD-F035-59A8-66E9-8B8F3272622D}"/>
              </a:ext>
            </a:extLst>
          </p:cNvPr>
          <p:cNvSpPr>
            <a:spLocks noGrp="1"/>
          </p:cNvSpPr>
          <p:nvPr>
            <p:ph type="title"/>
          </p:nvPr>
        </p:nvSpPr>
        <p:spPr/>
        <p:txBody>
          <a:bodyPr/>
          <a:lstStyle/>
          <a:p>
            <a:r>
              <a:rPr lang="en-US">
                <a:cs typeface="Times New Roman"/>
              </a:rPr>
              <a:t>References</a:t>
            </a:r>
          </a:p>
        </p:txBody>
      </p:sp>
      <p:sp>
        <p:nvSpPr>
          <p:cNvPr id="3" name="Content Placeholder 2">
            <a:extLst>
              <a:ext uri="{FF2B5EF4-FFF2-40B4-BE49-F238E27FC236}">
                <a16:creationId xmlns:a16="http://schemas.microsoft.com/office/drawing/2014/main" id="{621B656E-07C2-5C78-67B7-56ABF63556AB}"/>
              </a:ext>
            </a:extLst>
          </p:cNvPr>
          <p:cNvSpPr>
            <a:spLocks noGrp="1"/>
          </p:cNvSpPr>
          <p:nvPr>
            <p:ph idx="1"/>
          </p:nvPr>
        </p:nvSpPr>
        <p:spPr>
          <a:xfrm>
            <a:off x="914400" y="1143000"/>
            <a:ext cx="8210349" cy="5181600"/>
          </a:xfrm>
        </p:spPr>
        <p:txBody>
          <a:bodyPr/>
          <a:lstStyle/>
          <a:p>
            <a:pPr defTabSz="914400" eaLnBrk="1" fontAlgn="auto" hangingPunct="1">
              <a:lnSpc>
                <a:spcPct val="150000"/>
              </a:lnSpc>
              <a:spcBef>
                <a:spcPts val="800"/>
              </a:spcBef>
              <a:spcAft>
                <a:spcPts val="0"/>
              </a:spcAft>
              <a:tabLst/>
              <a:defRPr/>
            </a:pPr>
            <a:r>
              <a:rPr kumimoji="0" lang="en-US" sz="1600" b="0" i="0" u="none" strike="noStrike" kern="1200" cap="none" spc="0" normalizeH="0" baseline="0" noProof="0" err="1">
                <a:ln>
                  <a:noFill/>
                </a:ln>
                <a:solidFill>
                  <a:schemeClr val="bg1"/>
                </a:solidFill>
                <a:effectLst/>
                <a:uLnTx/>
                <a:uFillTx/>
                <a:ea typeface="Calibri" panose="020F0502020204030204" pitchFamily="34" charset="0"/>
                <a:cs typeface="Roboto"/>
              </a:rPr>
              <a:t>Nister</a:t>
            </a:r>
            <a:r>
              <a:rPr kumimoji="0" lang="en-US" sz="1600" b="0" i="0" u="none" strike="noStrike" kern="1200" cap="none" spc="0" normalizeH="0" baseline="0" noProof="0">
                <a:ln>
                  <a:noFill/>
                </a:ln>
                <a:solidFill>
                  <a:schemeClr val="bg1"/>
                </a:solidFill>
                <a:effectLst/>
                <a:uLnTx/>
                <a:uFillTx/>
                <a:ea typeface="Calibri" panose="020F0502020204030204" pitchFamily="34" charset="0"/>
                <a:cs typeface="Roboto"/>
              </a:rPr>
              <a:t>, D., &amp; </a:t>
            </a:r>
            <a:r>
              <a:rPr kumimoji="0" lang="en-US" sz="1600" b="0" i="0" u="none" strike="noStrike" kern="1200" cap="none" spc="0" normalizeH="0" baseline="0" noProof="0" err="1">
                <a:ln>
                  <a:noFill/>
                </a:ln>
                <a:solidFill>
                  <a:schemeClr val="bg1"/>
                </a:solidFill>
                <a:effectLst/>
                <a:uLnTx/>
                <a:uFillTx/>
                <a:ea typeface="Calibri" panose="020F0502020204030204" pitchFamily="34" charset="0"/>
                <a:cs typeface="Roboto"/>
              </a:rPr>
              <a:t>Stewenius</a:t>
            </a:r>
            <a:r>
              <a:rPr kumimoji="0" lang="en-US" sz="1600" b="0" i="0" u="none" strike="noStrike" kern="1200" cap="none" spc="0" normalizeH="0" baseline="0" noProof="0">
                <a:ln>
                  <a:noFill/>
                </a:ln>
                <a:solidFill>
                  <a:schemeClr val="bg1"/>
                </a:solidFill>
                <a:effectLst/>
                <a:uLnTx/>
                <a:uFillTx/>
                <a:ea typeface="Calibri" panose="020F0502020204030204" pitchFamily="34" charset="0"/>
                <a:cs typeface="Roboto"/>
              </a:rPr>
              <a:t>, H. (2006). </a:t>
            </a:r>
            <a:r>
              <a:rPr kumimoji="0" lang="en-US" sz="1600" b="0" i="1" u="none" strike="noStrike" kern="1200" cap="none" spc="0" normalizeH="0" baseline="0" noProof="0">
                <a:ln>
                  <a:noFill/>
                </a:ln>
                <a:solidFill>
                  <a:schemeClr val="bg1"/>
                </a:solidFill>
                <a:effectLst/>
                <a:uLnTx/>
                <a:uFillTx/>
                <a:ea typeface="Calibri" panose="020F0502020204030204" pitchFamily="34" charset="0"/>
                <a:cs typeface="Roboto"/>
              </a:rPr>
              <a:t>Scalable Recognition with a Vocabulary Tree</a:t>
            </a:r>
            <a:r>
              <a:rPr kumimoji="0" lang="en-US" sz="1600" b="0" i="0" u="none" strike="noStrike" kern="1200" cap="none" spc="0" normalizeH="0" baseline="0" noProof="0">
                <a:ln>
                  <a:noFill/>
                </a:ln>
                <a:solidFill>
                  <a:schemeClr val="bg1"/>
                </a:solidFill>
                <a:effectLst/>
                <a:uLnTx/>
                <a:uFillTx/>
                <a:ea typeface="Calibri" panose="020F0502020204030204" pitchFamily="34" charset="0"/>
                <a:cs typeface="Roboto"/>
              </a:rPr>
              <a:t>. In 2006 IEEE Computer Society Conference on Computer Vision and Pattern Recognition (CVPR'06) (Vol. 2, pp. 2161-2168). IEEE.</a:t>
            </a:r>
            <a:r>
              <a:rPr lang="en-US" sz="1600" kern="1200">
                <a:solidFill>
                  <a:schemeClr val="bg1"/>
                </a:solidFill>
                <a:ea typeface="Calibri" panose="020F0502020204030204" pitchFamily="34" charset="0"/>
                <a:cs typeface="Roboto"/>
                <a:hlinkClick r:id="rId3">
                  <a:extLst>
                    <a:ext uri="{A12FA001-AC4F-418D-AE19-62706E023703}">
                      <ahyp:hlinkClr xmlns:ahyp="http://schemas.microsoft.com/office/drawing/2018/hyperlinkcolor" val="tx"/>
                    </a:ext>
                  </a:extLst>
                </a:hlinkClick>
              </a:rPr>
              <a:t> </a:t>
            </a:r>
            <a:endParaRPr kumimoji="0" lang="en-US" sz="1600" b="0" i="0" u="none" strike="noStrike" kern="1200" cap="none" spc="0" normalizeH="0" baseline="0" noProof="0">
              <a:ln>
                <a:noFill/>
              </a:ln>
              <a:solidFill>
                <a:schemeClr val="bg1"/>
              </a:solidFill>
              <a:effectLst/>
              <a:uLnTx/>
              <a:uFillTx/>
              <a:ea typeface="Roboto" panose="02000000000000000000" pitchFamily="2" charset="0"/>
              <a:cs typeface="Roboto" panose="02000000000000000000" pitchFamily="2" charset="0"/>
            </a:endParaRPr>
          </a:p>
          <a:p>
            <a:pPr marL="0" marR="0" lvl="0" indent="0" algn="l" defTabSz="914400" rtl="0" eaLnBrk="1" fontAlgn="auto" latinLnBrk="0" hangingPunct="1">
              <a:lnSpc>
                <a:spcPct val="139000"/>
              </a:lnSpc>
              <a:spcBef>
                <a:spcPts val="800"/>
              </a:spcBef>
              <a:spcAft>
                <a:spcPts val="0"/>
              </a:spcAft>
              <a:buClrTx/>
              <a:buSzTx/>
              <a:buFontTx/>
              <a:buNone/>
              <a:tabLst/>
              <a:defRPr/>
            </a:pPr>
            <a:r>
              <a:rPr kumimoji="0" lang="en-US" sz="1800" b="0" i="0" u="sng" strike="noStrike" kern="1200" cap="none" spc="0" normalizeH="0" baseline="0" noProof="0">
                <a:ln>
                  <a:noFill/>
                </a:ln>
                <a:solidFill>
                  <a:srgbClr val="666666"/>
                </a:solidFill>
                <a:effectLst/>
                <a:uLnTx/>
                <a:uFillTx/>
                <a:latin typeface="Calibri"/>
                <a:ea typeface="Calibri" panose="020F0502020204030204" pitchFamily="34" charset="0"/>
                <a:cs typeface="Roboto"/>
                <a:hlinkClick r:id="rId3"/>
              </a:rPr>
              <a:t>https://inst.eecs.berkeley.edu//~cs294-6/fa06/papers/nister_stewenius_cvpr2006.pdf</a:t>
            </a:r>
            <a:endParaRPr lang="en-US" sz="1800" u="sng" kern="1200">
              <a:solidFill>
                <a:srgbClr val="666666"/>
              </a:solidFill>
              <a:latin typeface="Calibri"/>
              <a:ea typeface="Calibri" panose="020F0502020204030204" pitchFamily="34" charset="0"/>
              <a:cs typeface="Roboto"/>
            </a:endParaRPr>
          </a:p>
          <a:p>
            <a:pPr marL="0" marR="0" lvl="0" indent="0" algn="l" defTabSz="914400" rtl="0" eaLnBrk="1" fontAlgn="auto" latinLnBrk="0" hangingPunct="1">
              <a:lnSpc>
                <a:spcPct val="139000"/>
              </a:lnSpc>
              <a:spcBef>
                <a:spcPts val="800"/>
              </a:spcBef>
              <a:spcAft>
                <a:spcPts val="0"/>
              </a:spcAft>
              <a:buClrTx/>
              <a:buSzTx/>
              <a:buFontTx/>
              <a:buNone/>
              <a:tabLst/>
              <a:defRPr/>
            </a:pPr>
            <a:endParaRPr kumimoji="0" lang="en-US" sz="1800" b="0" i="0" u="sng" strike="noStrike" kern="1200" cap="none" spc="0" normalizeH="0" baseline="0" noProof="0">
              <a:ln>
                <a:noFill/>
              </a:ln>
              <a:solidFill>
                <a:srgbClr val="666666"/>
              </a:solidFill>
              <a:effectLst/>
              <a:uLnTx/>
              <a:uFillTx/>
              <a:latin typeface="Calibri" panose="020F0502020204030204" pitchFamily="34" charset="0"/>
              <a:ea typeface="Roboto" panose="02000000000000000000" pitchFamily="2" charset="0"/>
              <a:cs typeface="Roboto" panose="02000000000000000000" pitchFamily="2" charset="0"/>
            </a:endParaRPr>
          </a:p>
          <a:p>
            <a:pPr defTabSz="914400" eaLnBrk="1" fontAlgn="auto" hangingPunct="1">
              <a:lnSpc>
                <a:spcPct val="139000"/>
              </a:lnSpc>
              <a:spcBef>
                <a:spcPts val="800"/>
              </a:spcBef>
              <a:spcAft>
                <a:spcPts val="0"/>
              </a:spcAft>
              <a:tabLst/>
              <a:defRPr/>
            </a:pPr>
            <a:r>
              <a:rPr lang="en-US" sz="1600">
                <a:solidFill>
                  <a:schemeClr val="bg1"/>
                </a:solidFill>
                <a:effectLst/>
                <a:ea typeface="Roboto"/>
                <a:cs typeface="Roboto"/>
              </a:rPr>
              <a:t>We will use the OpenCV library for implementing the vocabulary tree and object recognition system.</a:t>
            </a:r>
          </a:p>
          <a:p>
            <a:pPr defTabSz="914400" eaLnBrk="1" fontAlgn="auto" hangingPunct="1">
              <a:lnSpc>
                <a:spcPct val="139000"/>
              </a:lnSpc>
              <a:spcBef>
                <a:spcPts val="800"/>
              </a:spcBef>
              <a:spcAft>
                <a:spcPts val="0"/>
              </a:spcAft>
              <a:tabLst/>
              <a:defRPr/>
            </a:pPr>
            <a:endParaRPr lang="en-US" sz="1600">
              <a:solidFill>
                <a:schemeClr val="bg1"/>
              </a:solidFill>
              <a:effectLst/>
              <a:ea typeface="Roboto" panose="02000000000000000000" pitchFamily="2" charset="0"/>
              <a:cs typeface="Roboto" panose="02000000000000000000" pitchFamily="2" charset="0"/>
            </a:endParaRPr>
          </a:p>
          <a:p>
            <a:pPr defTabSz="914400" eaLnBrk="1" fontAlgn="auto" hangingPunct="1">
              <a:lnSpc>
                <a:spcPct val="139000"/>
              </a:lnSpc>
              <a:spcBef>
                <a:spcPts val="800"/>
              </a:spcBef>
              <a:spcAft>
                <a:spcPts val="0"/>
              </a:spcAft>
              <a:tabLst/>
              <a:defRPr/>
            </a:pPr>
            <a:r>
              <a:rPr lang="en-US" sz="1600">
                <a:solidFill>
                  <a:schemeClr val="bg1"/>
                </a:solidFill>
                <a:effectLst/>
                <a:ea typeface="Roboto"/>
                <a:cs typeface="Roboto"/>
              </a:rPr>
              <a:t>Additionally, we plan to utilize the code and ideas provided in the GitHub repository “</a:t>
            </a:r>
            <a:r>
              <a:rPr lang="en-US" sz="1600">
                <a:solidFill>
                  <a:schemeClr val="accent6">
                    <a:lumMod val="20000"/>
                    <a:lumOff val="80000"/>
                  </a:schemeClr>
                </a:solidFill>
                <a:effectLst/>
                <a:ea typeface="Roboto"/>
                <a:cs typeface="Roboto"/>
                <a:hlinkClick r:id="rId4">
                  <a:extLst>
                    <a:ext uri="{A12FA001-AC4F-418D-AE19-62706E023703}">
                      <ahyp:hlinkClr xmlns:ahyp="http://schemas.microsoft.com/office/drawing/2018/hyperlinkcolor" val="tx"/>
                    </a:ext>
                  </a:extLst>
                </a:hlinkClick>
              </a:rPr>
              <a:t>Scalable Recognition with a Vocabulary Tree</a:t>
            </a:r>
            <a:r>
              <a:rPr lang="en-US" sz="1600">
                <a:solidFill>
                  <a:schemeClr val="bg1"/>
                </a:solidFill>
                <a:effectLst/>
                <a:ea typeface="Roboto"/>
                <a:cs typeface="Roboto"/>
              </a:rPr>
              <a:t>” as a starting point.</a:t>
            </a:r>
          </a:p>
          <a:p>
            <a:pPr defTabSz="914400">
              <a:tabLst/>
              <a:defRPr/>
            </a:pPr>
            <a:r>
              <a:rPr lang="en-US" sz="1600">
                <a:solidFill>
                  <a:schemeClr val="bg1"/>
                </a:solidFill>
                <a:ea typeface="Roboto"/>
                <a:cs typeface="Roboto"/>
              </a:rPr>
              <a:t>Fifty One integrations: The open-source tool for building high-quality datasets and computer vision models.</a:t>
            </a:r>
          </a:p>
          <a:p>
            <a:pPr defTabSz="914400">
              <a:lnSpc>
                <a:spcPct val="139000"/>
              </a:lnSpc>
              <a:spcBef>
                <a:spcPts val="800"/>
              </a:spcBef>
              <a:spcAft>
                <a:spcPts val="0"/>
              </a:spcAft>
              <a:tabLst/>
              <a:defRPr/>
            </a:pPr>
            <a:r>
              <a:rPr lang="en-US" sz="1600">
                <a:ea typeface="+mn-lt"/>
                <a:cs typeface="+mn-lt"/>
                <a:hlinkClick r:id="rId5"/>
              </a:rPr>
              <a:t>https://docs.voxel51.com/</a:t>
            </a:r>
            <a:r>
              <a:rPr lang="en-US" sz="1600">
                <a:ea typeface="+mn-lt"/>
                <a:cs typeface="+mn-lt"/>
              </a:rPr>
              <a:t> </a:t>
            </a:r>
            <a:endParaRPr lang="en-US">
              <a:ea typeface="+mn-lt"/>
              <a:cs typeface="+mn-lt"/>
            </a:endParaRPr>
          </a:p>
        </p:txBody>
      </p:sp>
      <p:sp>
        <p:nvSpPr>
          <p:cNvPr id="4" name="Slide Number Placeholder 3">
            <a:extLst>
              <a:ext uri="{FF2B5EF4-FFF2-40B4-BE49-F238E27FC236}">
                <a16:creationId xmlns:a16="http://schemas.microsoft.com/office/drawing/2014/main" id="{61718C83-5D28-B029-5E2C-CEE13496373C}"/>
              </a:ext>
            </a:extLst>
          </p:cNvPr>
          <p:cNvSpPr>
            <a:spLocks noGrp="1"/>
          </p:cNvSpPr>
          <p:nvPr>
            <p:ph type="sldNum" sz="quarter" idx="12"/>
          </p:nvPr>
        </p:nvSpPr>
        <p:spPr/>
        <p:txBody>
          <a:bodyPr/>
          <a:lstStyle/>
          <a:p>
            <a:pPr>
              <a:defRPr/>
            </a:pPr>
            <a:fld id="{5AF7E991-B9CB-4B0D-995E-09EBBA2230A8}" type="slidenum">
              <a:rPr lang="en-US"/>
              <a:pPr>
                <a:defRPr/>
              </a:pPr>
              <a:t>14</a:t>
            </a:fld>
            <a:endParaRPr lang="en-US"/>
          </a:p>
        </p:txBody>
      </p:sp>
    </p:spTree>
    <p:extLst>
      <p:ext uri="{BB962C8B-B14F-4D97-AF65-F5344CB8AC3E}">
        <p14:creationId xmlns:p14="http://schemas.microsoft.com/office/powerpoint/2010/main" val="20480161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71BDC7-AD51-4744-9C91-706830F73543}"/>
              </a:ext>
            </a:extLst>
          </p:cNvPr>
          <p:cNvSpPr>
            <a:spLocks noGrp="1"/>
          </p:cNvSpPr>
          <p:nvPr>
            <p:ph type="title"/>
          </p:nvPr>
        </p:nvSpPr>
        <p:spPr/>
        <p:txBody>
          <a:bodyPr/>
          <a:lstStyle/>
          <a:p>
            <a:r>
              <a:rPr lang="en-US"/>
              <a:t>Contents</a:t>
            </a:r>
          </a:p>
        </p:txBody>
      </p:sp>
      <p:sp>
        <p:nvSpPr>
          <p:cNvPr id="6" name="Content Placeholder 5">
            <a:extLst>
              <a:ext uri="{FF2B5EF4-FFF2-40B4-BE49-F238E27FC236}">
                <a16:creationId xmlns:a16="http://schemas.microsoft.com/office/drawing/2014/main" id="{C6B3C5AE-D0B0-8B9C-4486-351A40086148}"/>
              </a:ext>
            </a:extLst>
          </p:cNvPr>
          <p:cNvSpPr>
            <a:spLocks noGrp="1"/>
          </p:cNvSpPr>
          <p:nvPr>
            <p:ph idx="1"/>
          </p:nvPr>
        </p:nvSpPr>
        <p:spPr>
          <a:xfrm>
            <a:off x="914399" y="1143002"/>
            <a:ext cx="10363199" cy="3961433"/>
          </a:xfrm>
        </p:spPr>
        <p:txBody>
          <a:bodyPr wrap="square" numCol="2" spcCol="914400">
            <a:noAutofit/>
          </a:bodyPr>
          <a:lstStyle/>
          <a:p>
            <a:pPr marL="457200" indent="-457200">
              <a:lnSpc>
                <a:spcPct val="150000"/>
              </a:lnSpc>
              <a:buFont typeface="+mj-lt"/>
              <a:buAutoNum type="arabicPeriod"/>
            </a:pPr>
            <a:r>
              <a:rPr lang="en-US">
                <a:solidFill>
                  <a:srgbClr val="F2F2F2"/>
                </a:solidFill>
                <a:cs typeface="Times New Roman"/>
              </a:rPr>
              <a:t>Project Overview </a:t>
            </a:r>
            <a:r>
              <a:rPr lang="en-US">
                <a:solidFill>
                  <a:srgbClr val="F2F2F2"/>
                </a:solidFill>
                <a:cs typeface="Times New Roman"/>
                <a:hlinkClick r:id="rId3" action="ppaction://hlinksldjump"/>
              </a:rPr>
              <a:t>&gt;</a:t>
            </a:r>
            <a:endParaRPr lang="en-US">
              <a:solidFill>
                <a:srgbClr val="F2F2F2"/>
              </a:solidFill>
              <a:cs typeface="Times New Roman"/>
            </a:endParaRPr>
          </a:p>
          <a:p>
            <a:pPr marL="457200" indent="-457200">
              <a:lnSpc>
                <a:spcPct val="150000"/>
              </a:lnSpc>
              <a:buFont typeface="+mj-lt"/>
              <a:buAutoNum type="arabicPeriod"/>
            </a:pPr>
            <a:r>
              <a:rPr lang="en-US">
                <a:solidFill>
                  <a:srgbClr val="F2F2F2"/>
                </a:solidFill>
                <a:cs typeface="Times New Roman"/>
              </a:rPr>
              <a:t>Reference Paper </a:t>
            </a:r>
            <a:r>
              <a:rPr lang="en-US">
                <a:solidFill>
                  <a:srgbClr val="F2F2F2"/>
                </a:solidFill>
                <a:cs typeface="Times New Roman"/>
                <a:hlinkClick r:id="rId4" action="ppaction://hlinksldjump"/>
              </a:rPr>
              <a:t>&gt;</a:t>
            </a:r>
            <a:endParaRPr lang="en-US">
              <a:solidFill>
                <a:srgbClr val="F2F2F2"/>
              </a:solidFill>
              <a:cs typeface="Times New Roman"/>
            </a:endParaRPr>
          </a:p>
          <a:p>
            <a:pPr marL="457200" indent="-457200">
              <a:lnSpc>
                <a:spcPct val="150000"/>
              </a:lnSpc>
              <a:buFont typeface="+mj-lt"/>
              <a:buAutoNum type="arabicPeriod"/>
            </a:pPr>
            <a:r>
              <a:rPr lang="en-US">
                <a:solidFill>
                  <a:srgbClr val="F2F2F2"/>
                </a:solidFill>
                <a:cs typeface="Times New Roman"/>
              </a:rPr>
              <a:t>Input Datasets </a:t>
            </a:r>
            <a:r>
              <a:rPr lang="en-US">
                <a:solidFill>
                  <a:srgbClr val="F2F2F2"/>
                </a:solidFill>
                <a:cs typeface="Times New Roman"/>
                <a:hlinkClick r:id="rId5" action="ppaction://hlinksldjump"/>
              </a:rPr>
              <a:t>&gt;</a:t>
            </a:r>
            <a:endParaRPr lang="en-US">
              <a:solidFill>
                <a:srgbClr val="F2F2F2"/>
              </a:solidFill>
              <a:cs typeface="Times New Roman"/>
            </a:endParaRPr>
          </a:p>
          <a:p>
            <a:pPr marL="457200" indent="-457200">
              <a:lnSpc>
                <a:spcPct val="150000"/>
              </a:lnSpc>
              <a:buFont typeface="+mj-lt"/>
              <a:buAutoNum type="arabicPeriod"/>
            </a:pPr>
            <a:r>
              <a:rPr lang="en-US">
                <a:solidFill>
                  <a:srgbClr val="F2F2F2"/>
                </a:solidFill>
                <a:cs typeface="Times New Roman"/>
              </a:rPr>
              <a:t>K-means Tree Algorithm </a:t>
            </a:r>
            <a:r>
              <a:rPr lang="en-US">
                <a:solidFill>
                  <a:srgbClr val="F2F2F2"/>
                </a:solidFill>
                <a:cs typeface="Times New Roman"/>
                <a:hlinkClick r:id="rId6" action="ppaction://hlinksldjump"/>
              </a:rPr>
              <a:t>&gt;</a:t>
            </a:r>
            <a:endParaRPr lang="en-US">
              <a:solidFill>
                <a:srgbClr val="F2F2F2"/>
              </a:solidFill>
            </a:endParaRPr>
          </a:p>
          <a:p>
            <a:pPr marL="457200" indent="-457200">
              <a:lnSpc>
                <a:spcPct val="150000"/>
              </a:lnSpc>
              <a:buFont typeface="+mj-lt"/>
              <a:buAutoNum type="arabicPeriod"/>
            </a:pPr>
            <a:r>
              <a:rPr lang="en-US">
                <a:solidFill>
                  <a:srgbClr val="F2F2F2"/>
                </a:solidFill>
                <a:cs typeface="Times New Roman"/>
              </a:rPr>
              <a:t>Feature Detection </a:t>
            </a:r>
            <a:r>
              <a:rPr lang="en-US">
                <a:solidFill>
                  <a:srgbClr val="F2F2F2"/>
                </a:solidFill>
                <a:cs typeface="Times New Roman"/>
                <a:hlinkClick r:id="rId7" action="ppaction://hlinksldjump"/>
              </a:rPr>
              <a:t>&gt;</a:t>
            </a:r>
            <a:endParaRPr lang="en-US">
              <a:solidFill>
                <a:srgbClr val="F2F2F2"/>
              </a:solidFill>
              <a:cs typeface="Times New Roman"/>
            </a:endParaRPr>
          </a:p>
          <a:p>
            <a:pPr marL="457200" indent="-457200">
              <a:lnSpc>
                <a:spcPct val="150000"/>
              </a:lnSpc>
              <a:buFont typeface="+mj-lt"/>
              <a:buAutoNum type="arabicPeriod"/>
            </a:pPr>
            <a:r>
              <a:rPr lang="en-US">
                <a:solidFill>
                  <a:srgbClr val="F2F2F2"/>
                </a:solidFill>
                <a:cs typeface="Times New Roman"/>
              </a:rPr>
              <a:t>Project Scope /Application </a:t>
            </a:r>
            <a:r>
              <a:rPr lang="en-US">
                <a:solidFill>
                  <a:srgbClr val="F2F2F2"/>
                </a:solidFill>
                <a:cs typeface="Times New Roman"/>
                <a:hlinkClick r:id="rId8" action="ppaction://hlinksldjump"/>
              </a:rPr>
              <a:t>&gt;</a:t>
            </a:r>
            <a:endParaRPr lang="en-US">
              <a:solidFill>
                <a:srgbClr val="F2F2F2"/>
              </a:solidFill>
              <a:cs typeface="Times New Roman"/>
            </a:endParaRPr>
          </a:p>
          <a:p>
            <a:pPr marL="457200" indent="-457200">
              <a:lnSpc>
                <a:spcPct val="150000"/>
              </a:lnSpc>
              <a:buFont typeface="+mj-lt"/>
              <a:buAutoNum type="arabicPeriod"/>
            </a:pPr>
            <a:r>
              <a:rPr lang="en-US">
                <a:solidFill>
                  <a:srgbClr val="F2F2F2"/>
                </a:solidFill>
                <a:cs typeface="Times New Roman"/>
              </a:rPr>
              <a:t>Data Structures </a:t>
            </a:r>
            <a:r>
              <a:rPr lang="en-US">
                <a:solidFill>
                  <a:srgbClr val="F2F2F2"/>
                </a:solidFill>
                <a:cs typeface="Times New Roman"/>
                <a:hlinkClick r:id="rId9" action="ppaction://hlinksldjump"/>
              </a:rPr>
              <a:t>&gt;</a:t>
            </a:r>
            <a:endParaRPr lang="en-US">
              <a:solidFill>
                <a:srgbClr val="F2F2F2"/>
              </a:solidFill>
              <a:cs typeface="Times New Roman"/>
            </a:endParaRPr>
          </a:p>
          <a:p>
            <a:pPr marL="457200" indent="-457200">
              <a:lnSpc>
                <a:spcPct val="150000"/>
              </a:lnSpc>
              <a:buFont typeface="+mj-lt"/>
              <a:buAutoNum type="arabicPeriod"/>
            </a:pPr>
            <a:r>
              <a:rPr lang="en-US">
                <a:solidFill>
                  <a:srgbClr val="F2F2F2"/>
                </a:solidFill>
                <a:cs typeface="Times New Roman"/>
              </a:rPr>
              <a:t>Program Design </a:t>
            </a:r>
            <a:r>
              <a:rPr lang="en-US">
                <a:solidFill>
                  <a:srgbClr val="F2F2F2"/>
                </a:solidFill>
                <a:cs typeface="Times New Roman"/>
                <a:hlinkClick r:id="rId10" action="ppaction://hlinksldjump"/>
              </a:rPr>
              <a:t>&gt;</a:t>
            </a:r>
            <a:endParaRPr lang="en-US">
              <a:solidFill>
                <a:srgbClr val="F2F2F2"/>
              </a:solidFill>
              <a:cs typeface="Times New Roman"/>
            </a:endParaRPr>
          </a:p>
          <a:p>
            <a:pPr marL="457200" indent="-457200">
              <a:lnSpc>
                <a:spcPct val="150000"/>
              </a:lnSpc>
              <a:buFont typeface="+mj-lt"/>
              <a:buAutoNum type="arabicPeriod"/>
            </a:pPr>
            <a:r>
              <a:rPr lang="en-US">
                <a:solidFill>
                  <a:srgbClr val="F2F2F2"/>
                </a:solidFill>
                <a:cs typeface="Times New Roman"/>
              </a:rPr>
              <a:t>Preliminary Results </a:t>
            </a:r>
            <a:r>
              <a:rPr lang="en-US">
                <a:solidFill>
                  <a:srgbClr val="F2F2F2"/>
                </a:solidFill>
                <a:cs typeface="Times New Roman"/>
                <a:hlinkClick r:id="rId11" action="ppaction://hlinksldjump"/>
              </a:rPr>
              <a:t>&gt;</a:t>
            </a:r>
            <a:endParaRPr lang="en-US">
              <a:solidFill>
                <a:srgbClr val="F2F2F2"/>
              </a:solidFill>
              <a:cs typeface="Times New Roman"/>
            </a:endParaRPr>
          </a:p>
          <a:p>
            <a:pPr marL="457200" indent="-457200">
              <a:lnSpc>
                <a:spcPct val="150000"/>
              </a:lnSpc>
              <a:buFont typeface="+mj-lt"/>
              <a:buAutoNum type="arabicPeriod"/>
            </a:pPr>
            <a:r>
              <a:rPr lang="en-US">
                <a:solidFill>
                  <a:srgbClr val="F2F2F2"/>
                </a:solidFill>
                <a:cs typeface="Times New Roman"/>
              </a:rPr>
              <a:t>Future Work </a:t>
            </a:r>
            <a:r>
              <a:rPr lang="en-US">
                <a:solidFill>
                  <a:srgbClr val="F2F2F2"/>
                </a:solidFill>
                <a:cs typeface="Times New Roman"/>
                <a:hlinkClick r:id="rId12" action="ppaction://hlinksldjump"/>
              </a:rPr>
              <a:t>&gt;</a:t>
            </a:r>
            <a:endParaRPr lang="en-US">
              <a:solidFill>
                <a:srgbClr val="F2F2F2"/>
              </a:solidFill>
              <a:cs typeface="Times New Roman"/>
            </a:endParaRPr>
          </a:p>
          <a:p>
            <a:pPr marL="457200" indent="-457200">
              <a:lnSpc>
                <a:spcPct val="150000"/>
              </a:lnSpc>
              <a:buFont typeface="+mj-lt"/>
              <a:buAutoNum type="arabicPeriod"/>
            </a:pPr>
            <a:r>
              <a:rPr lang="en-US">
                <a:solidFill>
                  <a:srgbClr val="F2F2F2"/>
                </a:solidFill>
                <a:cs typeface="Times New Roman"/>
              </a:rPr>
              <a:t>References </a:t>
            </a:r>
            <a:r>
              <a:rPr lang="en-US">
                <a:solidFill>
                  <a:srgbClr val="F2F2F2"/>
                </a:solidFill>
                <a:cs typeface="Times New Roman"/>
                <a:hlinkClick r:id="rId13" action="ppaction://hlinksldjump"/>
              </a:rPr>
              <a:t>&gt;</a:t>
            </a:r>
            <a:endParaRPr lang="en-US">
              <a:solidFill>
                <a:srgbClr val="F2F2F2"/>
              </a:solidFill>
              <a:cs typeface="Times New Roman"/>
            </a:endParaRPr>
          </a:p>
        </p:txBody>
      </p:sp>
      <p:sp>
        <p:nvSpPr>
          <p:cNvPr id="4" name="Slide Number Placeholder 3">
            <a:extLst>
              <a:ext uri="{FF2B5EF4-FFF2-40B4-BE49-F238E27FC236}">
                <a16:creationId xmlns:a16="http://schemas.microsoft.com/office/drawing/2014/main" id="{64A1E4D2-4C9D-1A58-4BCD-79AA32DA8EA5}"/>
              </a:ext>
            </a:extLst>
          </p:cNvPr>
          <p:cNvSpPr>
            <a:spLocks noGrp="1"/>
          </p:cNvSpPr>
          <p:nvPr>
            <p:ph type="sldNum" sz="quarter" idx="12"/>
          </p:nvPr>
        </p:nvSpPr>
        <p:spPr/>
        <p:txBody>
          <a:bodyPr/>
          <a:lstStyle/>
          <a:p>
            <a:fld id="{4984BB4A-F3E2-FE4A-A461-11E32AFEA32C}" type="slidenum">
              <a:rPr lang="en-US" smtClean="0"/>
              <a:t>2</a:t>
            </a:fld>
            <a:endParaRPr lang="en-US"/>
          </a:p>
        </p:txBody>
      </p:sp>
    </p:spTree>
    <p:extLst>
      <p:ext uri="{BB962C8B-B14F-4D97-AF65-F5344CB8AC3E}">
        <p14:creationId xmlns:p14="http://schemas.microsoft.com/office/powerpoint/2010/main" val="15561982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focus photography of person counting dollar banknotes">
            <a:extLst>
              <a:ext uri="{FF2B5EF4-FFF2-40B4-BE49-F238E27FC236}">
                <a16:creationId xmlns:a16="http://schemas.microsoft.com/office/drawing/2014/main" id="{3C62E8D0-D21E-9C6E-172A-841394A927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27" t="2571" r="23939"/>
          <a:stretch/>
        </p:blipFill>
        <p:spPr bwMode="auto">
          <a:xfrm>
            <a:off x="8232773" y="1012405"/>
            <a:ext cx="3959227" cy="53121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E927C90-F5F8-87E9-F918-8AA6051F98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071" t="2687" r="8917" b="2106"/>
          <a:stretch/>
        </p:blipFill>
        <p:spPr bwMode="auto">
          <a:xfrm>
            <a:off x="8232775" y="1012407"/>
            <a:ext cx="3959225" cy="53121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troduction to K-Means Clustering in Python with scikit-learn">
            <a:extLst>
              <a:ext uri="{FF2B5EF4-FFF2-40B4-BE49-F238E27FC236}">
                <a16:creationId xmlns:a16="http://schemas.microsoft.com/office/drawing/2014/main" id="{E9C660EE-B1C7-4880-2A5F-439DEDB78E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834" r="712" b="4436"/>
          <a:stretch/>
        </p:blipFill>
        <p:spPr bwMode="auto">
          <a:xfrm rot="5400000">
            <a:off x="7556289" y="1688892"/>
            <a:ext cx="5312196" cy="3959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3B7F292-3327-C314-279D-24A880AA89CA}"/>
              </a:ext>
            </a:extLst>
          </p:cNvPr>
          <p:cNvSpPr>
            <a:spLocks noGrp="1"/>
          </p:cNvSpPr>
          <p:nvPr>
            <p:ph type="title"/>
          </p:nvPr>
        </p:nvSpPr>
        <p:spPr/>
        <p:txBody>
          <a:bodyPr/>
          <a:lstStyle/>
          <a:p>
            <a:r>
              <a:rPr lang="en-US"/>
              <a:t>Project Overview</a:t>
            </a:r>
          </a:p>
        </p:txBody>
      </p:sp>
      <p:sp>
        <p:nvSpPr>
          <p:cNvPr id="3" name="Content Placeholder 2">
            <a:extLst>
              <a:ext uri="{FF2B5EF4-FFF2-40B4-BE49-F238E27FC236}">
                <a16:creationId xmlns:a16="http://schemas.microsoft.com/office/drawing/2014/main" id="{ED6EE853-54A3-BEEA-E71A-86A763E0C2E1}"/>
              </a:ext>
            </a:extLst>
          </p:cNvPr>
          <p:cNvSpPr>
            <a:spLocks noGrp="1"/>
          </p:cNvSpPr>
          <p:nvPr>
            <p:ph idx="1"/>
          </p:nvPr>
        </p:nvSpPr>
        <p:spPr>
          <a:xfrm>
            <a:off x="914400" y="995472"/>
            <a:ext cx="7134578" cy="5181600"/>
          </a:xfrm>
        </p:spPr>
        <p:txBody>
          <a:bodyPr/>
          <a:lstStyle/>
          <a:p>
            <a:pPr lvl="0"/>
            <a:r>
              <a:rPr lang="en-US" sz="3200">
                <a:solidFill>
                  <a:schemeClr val="bg1">
                    <a:lumMod val="95000"/>
                  </a:schemeClr>
                </a:solidFill>
              </a:rPr>
              <a:t>Goals:</a:t>
            </a:r>
          </a:p>
          <a:p>
            <a:pPr marL="457200" indent="-457200">
              <a:buFont typeface="+mj-lt"/>
              <a:buAutoNum type="arabicPeriod"/>
            </a:pPr>
            <a:r>
              <a:rPr lang="en-US" sz="2800">
                <a:solidFill>
                  <a:schemeClr val="bg1">
                    <a:lumMod val="95000"/>
                  </a:schemeClr>
                </a:solidFill>
              </a:rPr>
              <a:t>Object Detection</a:t>
            </a:r>
            <a:br>
              <a:rPr lang="en-US" b="1"/>
            </a:br>
            <a:r>
              <a:rPr lang="en-US" sz="2000" b="1"/>
              <a:t>–</a:t>
            </a:r>
            <a:r>
              <a:rPr lang="en-US" sz="2000"/>
              <a:t> Detect objects in large datasets of </a:t>
            </a:r>
            <a:br>
              <a:rPr lang="en-US" sz="2000"/>
            </a:br>
            <a:r>
              <a:rPr lang="en-US" sz="2000"/>
              <a:t>  images and videos (e.g. COCO) </a:t>
            </a:r>
            <a:br>
              <a:rPr lang="en-US" sz="2000"/>
            </a:br>
            <a:r>
              <a:rPr lang="en-US" sz="2000"/>
              <a:t>– Achieve better performance than CNN </a:t>
            </a:r>
            <a:br>
              <a:rPr lang="en-US" sz="2000"/>
            </a:br>
            <a:r>
              <a:rPr lang="en-US" sz="2000"/>
              <a:t>  (neural nets have poor performance on video frames)</a:t>
            </a:r>
          </a:p>
          <a:p>
            <a:pPr marL="457200" indent="-457200">
              <a:buFont typeface="+mj-lt"/>
              <a:buAutoNum type="arabicPeriod"/>
            </a:pPr>
            <a:r>
              <a:rPr lang="en-US" sz="2800">
                <a:solidFill>
                  <a:schemeClr val="bg1">
                    <a:lumMod val="95000"/>
                  </a:schemeClr>
                </a:solidFill>
              </a:rPr>
              <a:t>Build Optimized Vocabulary Tree</a:t>
            </a:r>
            <a:br>
              <a:rPr lang="en-US"/>
            </a:br>
            <a:r>
              <a:rPr lang="en-US"/>
              <a:t>– </a:t>
            </a:r>
            <a:r>
              <a:rPr lang="en-US" sz="2000"/>
              <a:t>Construct using hierarchical K-means clustering </a:t>
            </a:r>
            <a:br>
              <a:rPr lang="en-US" sz="2000"/>
            </a:br>
            <a:r>
              <a:rPr lang="en-US" sz="2000"/>
              <a:t>– Attempt other clustering algorithms and </a:t>
            </a:r>
            <a:br>
              <a:rPr lang="en-US" sz="2000"/>
            </a:br>
            <a:r>
              <a:rPr lang="en-US" sz="2000"/>
              <a:t>  detector experimentation</a:t>
            </a:r>
          </a:p>
          <a:p>
            <a:pPr marL="457200" indent="-457200">
              <a:buFont typeface="+mj-lt"/>
              <a:buAutoNum type="arabicPeriod"/>
            </a:pPr>
            <a:r>
              <a:rPr lang="en-US" sz="2800">
                <a:solidFill>
                  <a:schemeClr val="bg1">
                    <a:lumMod val="95000"/>
                  </a:schemeClr>
                </a:solidFill>
              </a:rPr>
              <a:t>Project as SaaS </a:t>
            </a:r>
            <a:r>
              <a:rPr lang="en-US" sz="2000">
                <a:solidFill>
                  <a:schemeClr val="bg1">
                    <a:lumMod val="95000"/>
                  </a:schemeClr>
                </a:solidFill>
              </a:rPr>
              <a:t>(hopeful)</a:t>
            </a:r>
            <a:br>
              <a:rPr lang="en-US" sz="2000"/>
            </a:br>
            <a:r>
              <a:rPr lang="en-US" sz="2000"/>
              <a:t>– Deploy to web application for service as business pitch</a:t>
            </a:r>
            <a:br>
              <a:rPr lang="en-US" sz="2000"/>
            </a:br>
            <a:r>
              <a:rPr lang="en-US" sz="2000"/>
              <a:t>– Only to be done once body of testing and </a:t>
            </a:r>
            <a:br>
              <a:rPr lang="en-US" sz="2000"/>
            </a:br>
            <a:r>
              <a:rPr lang="en-US" sz="2000"/>
              <a:t>  performance is completed</a:t>
            </a:r>
            <a:endParaRPr lang="en-US"/>
          </a:p>
        </p:txBody>
      </p:sp>
      <p:sp>
        <p:nvSpPr>
          <p:cNvPr id="4" name="Slide Number Placeholder 3">
            <a:extLst>
              <a:ext uri="{FF2B5EF4-FFF2-40B4-BE49-F238E27FC236}">
                <a16:creationId xmlns:a16="http://schemas.microsoft.com/office/drawing/2014/main" id="{80304991-9AEF-3D20-59E5-57EF4CD86FC8}"/>
              </a:ext>
            </a:extLst>
          </p:cNvPr>
          <p:cNvSpPr>
            <a:spLocks noGrp="1"/>
          </p:cNvSpPr>
          <p:nvPr>
            <p:ph type="sldNum" sz="quarter" idx="12"/>
          </p:nvPr>
        </p:nvSpPr>
        <p:spPr/>
        <p:txBody>
          <a:bodyPr/>
          <a:lstStyle/>
          <a:p>
            <a:fld id="{5AF7E991-B9CB-4B0D-995E-09EBBA2230A8}" type="slidenum">
              <a:rPr lang="en-US"/>
              <a:pPr/>
              <a:t>3</a:t>
            </a:fld>
            <a:endParaRPr lang="en-US"/>
          </a:p>
        </p:txBody>
      </p:sp>
    </p:spTree>
    <p:extLst>
      <p:ext uri="{BB962C8B-B14F-4D97-AF65-F5344CB8AC3E}">
        <p14:creationId xmlns:p14="http://schemas.microsoft.com/office/powerpoint/2010/main" val="1785982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xit" presetSubtype="0" fill="hold" nodeType="withEffect">
                                  <p:stCondLst>
                                    <p:cond delay="0"/>
                                  </p:stCondLst>
                                  <p:childTnLst>
                                    <p:animEffect transition="out" filter="fade">
                                      <p:cBhvr>
                                        <p:cTn id="22" dur="500"/>
                                        <p:tgtEl>
                                          <p:spTgt spid="1026"/>
                                        </p:tgtEl>
                                      </p:cBhvr>
                                    </p:animEffect>
                                    <p:set>
                                      <p:cBhvr>
                                        <p:cTn id="23" dur="1" fill="hold">
                                          <p:stCondLst>
                                            <p:cond delay="499"/>
                                          </p:stCondLst>
                                        </p:cTn>
                                        <p:tgtEl>
                                          <p:spTgt spid="1026"/>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fade">
                                      <p:cBhvr>
                                        <p:cTn id="26" dur="500"/>
                                        <p:tgtEl>
                                          <p:spTgt spid="10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0" presetClass="exit" presetSubtype="0" fill="hold" nodeType="withEffect">
                                  <p:stCondLst>
                                    <p:cond delay="0"/>
                                  </p:stCondLst>
                                  <p:childTnLst>
                                    <p:animEffect transition="out" filter="fade">
                                      <p:cBhvr>
                                        <p:cTn id="33" dur="500"/>
                                        <p:tgtEl>
                                          <p:spTgt spid="1028"/>
                                        </p:tgtEl>
                                      </p:cBhvr>
                                    </p:animEffect>
                                    <p:set>
                                      <p:cBhvr>
                                        <p:cTn id="34" dur="1" fill="hold">
                                          <p:stCondLst>
                                            <p:cond delay="499"/>
                                          </p:stCondLst>
                                        </p:cTn>
                                        <p:tgtEl>
                                          <p:spTgt spid="1028"/>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1032"/>
                                        </p:tgtEl>
                                        <p:attrNameLst>
                                          <p:attrName>style.visibility</p:attrName>
                                        </p:attrNameLst>
                                      </p:cBhvr>
                                      <p:to>
                                        <p:strVal val="visible"/>
                                      </p:to>
                                    </p:set>
                                    <p:animEffect transition="in" filter="fade">
                                      <p:cBhvr>
                                        <p:cTn id="37"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3.png">
            <a:extLst>
              <a:ext uri="{FF2B5EF4-FFF2-40B4-BE49-F238E27FC236}">
                <a16:creationId xmlns:a16="http://schemas.microsoft.com/office/drawing/2014/main" id="{51314246-CED0-5638-2337-85F019527189}"/>
              </a:ext>
            </a:extLst>
          </p:cNvPr>
          <p:cNvPicPr/>
          <p:nvPr/>
        </p:nvPicPr>
        <p:blipFill>
          <a:blip r:embed="rId3"/>
          <a:srcRect/>
          <a:stretch>
            <a:fillRect/>
          </a:stretch>
        </p:blipFill>
        <p:spPr>
          <a:xfrm>
            <a:off x="921900" y="1116534"/>
            <a:ext cx="10355700" cy="3831922"/>
          </a:xfrm>
          <a:prstGeom prst="rect">
            <a:avLst/>
          </a:prstGeom>
          <a:ln/>
        </p:spPr>
      </p:pic>
      <p:sp>
        <p:nvSpPr>
          <p:cNvPr id="2" name="Title 1">
            <a:extLst>
              <a:ext uri="{FF2B5EF4-FFF2-40B4-BE49-F238E27FC236}">
                <a16:creationId xmlns:a16="http://schemas.microsoft.com/office/drawing/2014/main" id="{F3B7F292-3327-C314-279D-24A880AA89CA}"/>
              </a:ext>
            </a:extLst>
          </p:cNvPr>
          <p:cNvSpPr>
            <a:spLocks noGrp="1"/>
          </p:cNvSpPr>
          <p:nvPr>
            <p:ph type="title"/>
          </p:nvPr>
        </p:nvSpPr>
        <p:spPr/>
        <p:txBody>
          <a:bodyPr/>
          <a:lstStyle/>
          <a:p>
            <a:r>
              <a:rPr lang="en-US"/>
              <a:t>Reference Paper</a:t>
            </a:r>
          </a:p>
        </p:txBody>
      </p:sp>
      <p:sp>
        <p:nvSpPr>
          <p:cNvPr id="3" name="Content Placeholder 2">
            <a:extLst>
              <a:ext uri="{FF2B5EF4-FFF2-40B4-BE49-F238E27FC236}">
                <a16:creationId xmlns:a16="http://schemas.microsoft.com/office/drawing/2014/main" id="{ED6EE853-54A3-BEEA-E71A-86A763E0C2E1}"/>
              </a:ext>
            </a:extLst>
          </p:cNvPr>
          <p:cNvSpPr>
            <a:spLocks noGrp="1"/>
          </p:cNvSpPr>
          <p:nvPr>
            <p:ph idx="1"/>
          </p:nvPr>
        </p:nvSpPr>
        <p:spPr>
          <a:xfrm>
            <a:off x="914400" y="5092439"/>
            <a:ext cx="10363200" cy="1061778"/>
          </a:xfrm>
        </p:spPr>
        <p:txBody>
          <a:bodyPr/>
          <a:lstStyle/>
          <a:p>
            <a:r>
              <a:rPr lang="en-US" sz="1600" err="1"/>
              <a:t>Nister</a:t>
            </a:r>
            <a:r>
              <a:rPr lang="en-US" sz="1600"/>
              <a:t>, D., &amp; </a:t>
            </a:r>
            <a:r>
              <a:rPr lang="en-US" sz="1600" err="1"/>
              <a:t>Stewenius</a:t>
            </a:r>
            <a:r>
              <a:rPr lang="en-US" sz="1600"/>
              <a:t>, H. (2006). Scalable Recognition with a Vocabulary Tree. In 2006 IEEE Computer Society Conference on Computer Vision and Pattern Recognition (CVPR'06) (Vol. 2, pp. 2161-2168). IEEE.</a:t>
            </a:r>
            <a:r>
              <a:rPr lang="en-US" sz="1600">
                <a:hlinkClick r:id="rId4">
                  <a:extLst>
                    <a:ext uri="{A12FA001-AC4F-418D-AE19-62706E023703}">
                      <ahyp:hlinkClr xmlns:ahyp="http://schemas.microsoft.com/office/drawing/2018/hyperlinkcolor" val="tx"/>
                    </a:ext>
                  </a:extLst>
                </a:hlinkClick>
              </a:rPr>
              <a:t> </a:t>
            </a:r>
            <a:endParaRPr lang="en-US" sz="1600"/>
          </a:p>
          <a:p>
            <a:r>
              <a:rPr lang="en-US" sz="1600">
                <a:solidFill>
                  <a:schemeClr val="accent6"/>
                </a:solidFill>
                <a:hlinkClick r:id="rId4">
                  <a:extLst>
                    <a:ext uri="{A12FA001-AC4F-418D-AE19-62706E023703}">
                      <ahyp:hlinkClr xmlns:ahyp="http://schemas.microsoft.com/office/drawing/2018/hyperlinkcolor" val="tx"/>
                    </a:ext>
                  </a:extLst>
                </a:hlinkClick>
              </a:rPr>
              <a:t>https://inst.eecs.berkeley.edu//~cs294-6/fa06/papers/nister_stewenius_cvpr2006.pdf</a:t>
            </a:r>
            <a:endParaRPr lang="en-US" sz="1600">
              <a:solidFill>
                <a:schemeClr val="accent6"/>
              </a:solidFill>
            </a:endParaRPr>
          </a:p>
        </p:txBody>
      </p:sp>
      <p:sp>
        <p:nvSpPr>
          <p:cNvPr id="4" name="Slide Number Placeholder 3">
            <a:extLst>
              <a:ext uri="{FF2B5EF4-FFF2-40B4-BE49-F238E27FC236}">
                <a16:creationId xmlns:a16="http://schemas.microsoft.com/office/drawing/2014/main" id="{80304991-9AEF-3D20-59E5-57EF4CD86FC8}"/>
              </a:ext>
            </a:extLst>
          </p:cNvPr>
          <p:cNvSpPr>
            <a:spLocks noGrp="1"/>
          </p:cNvSpPr>
          <p:nvPr>
            <p:ph type="sldNum" sz="quarter" idx="12"/>
          </p:nvPr>
        </p:nvSpPr>
        <p:spPr/>
        <p:txBody>
          <a:bodyPr/>
          <a:lstStyle/>
          <a:p>
            <a:fld id="{5AF7E991-B9CB-4B0D-995E-09EBBA2230A8}" type="slidenum">
              <a:rPr lang="en-US"/>
              <a:pPr/>
              <a:t>4</a:t>
            </a:fld>
            <a:endParaRPr lang="en-US"/>
          </a:p>
        </p:txBody>
      </p:sp>
      <p:sp>
        <p:nvSpPr>
          <p:cNvPr id="6" name="Rectangle 5">
            <a:extLst>
              <a:ext uri="{FF2B5EF4-FFF2-40B4-BE49-F238E27FC236}">
                <a16:creationId xmlns:a16="http://schemas.microsoft.com/office/drawing/2014/main" id="{D4D410F6-B0B1-A63C-9BD0-832B2AAE60D7}"/>
              </a:ext>
            </a:extLst>
          </p:cNvPr>
          <p:cNvSpPr/>
          <p:nvPr/>
        </p:nvSpPr>
        <p:spPr bwMode="auto">
          <a:xfrm>
            <a:off x="6155268" y="1213883"/>
            <a:ext cx="2370944" cy="3564467"/>
          </a:xfrm>
          <a:prstGeom prst="rect">
            <a:avLst/>
          </a:prstGeom>
          <a:solidFill>
            <a:schemeClr val="accent1">
              <a:alpha val="5000"/>
            </a:schemeClr>
          </a:solid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8" name="Rectangle 7">
            <a:extLst>
              <a:ext uri="{FF2B5EF4-FFF2-40B4-BE49-F238E27FC236}">
                <a16:creationId xmlns:a16="http://schemas.microsoft.com/office/drawing/2014/main" id="{889A4F1E-F16E-801A-0867-16848C6D5BDF}"/>
              </a:ext>
            </a:extLst>
          </p:cNvPr>
          <p:cNvSpPr/>
          <p:nvPr/>
        </p:nvSpPr>
        <p:spPr bwMode="auto">
          <a:xfrm>
            <a:off x="3357614" y="1213883"/>
            <a:ext cx="2704519" cy="3564467"/>
          </a:xfrm>
          <a:prstGeom prst="rect">
            <a:avLst/>
          </a:prstGeom>
          <a:solidFill>
            <a:schemeClr val="accent1">
              <a:alpha val="5000"/>
            </a:schemeClr>
          </a:solid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9" name="Rectangle 8">
            <a:extLst>
              <a:ext uri="{FF2B5EF4-FFF2-40B4-BE49-F238E27FC236}">
                <a16:creationId xmlns:a16="http://schemas.microsoft.com/office/drawing/2014/main" id="{643978D2-3175-3E10-5A4C-16E5BEC3A2DF}"/>
              </a:ext>
            </a:extLst>
          </p:cNvPr>
          <p:cNvSpPr/>
          <p:nvPr/>
        </p:nvSpPr>
        <p:spPr bwMode="auto">
          <a:xfrm>
            <a:off x="8593668" y="1213883"/>
            <a:ext cx="2445984" cy="3564467"/>
          </a:xfrm>
          <a:prstGeom prst="rect">
            <a:avLst/>
          </a:prstGeom>
          <a:solidFill>
            <a:schemeClr val="accent1">
              <a:alpha val="5000"/>
            </a:schemeClr>
          </a:solidFill>
          <a:ln w="381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924572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xit" presetSubtype="0" fill="hold" grpId="1" nodeType="with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xit" presetSubtype="0" fill="hold" grpId="1" nodeType="with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097551-A182-35CC-D920-0AB53829B38B}"/>
              </a:ext>
            </a:extLst>
          </p:cNvPr>
          <p:cNvSpPr>
            <a:spLocks noGrp="1"/>
          </p:cNvSpPr>
          <p:nvPr>
            <p:ph type="sldNum" sz="quarter" idx="12"/>
          </p:nvPr>
        </p:nvSpPr>
        <p:spPr/>
        <p:txBody>
          <a:bodyPr/>
          <a:lstStyle/>
          <a:p>
            <a:pPr>
              <a:defRPr/>
            </a:pPr>
            <a:fld id="{5AF7E991-B9CB-4B0D-995E-09EBBA2230A8}" type="slidenum">
              <a:rPr lang="en-US"/>
              <a:pPr>
                <a:defRPr/>
              </a:pPr>
              <a:t>5</a:t>
            </a:fld>
            <a:endParaRPr lang="en-US"/>
          </a:p>
        </p:txBody>
      </p:sp>
      <p:pic>
        <p:nvPicPr>
          <p:cNvPr id="3076" name="Picture 4" descr="COCO - A Definitive Dataset For Deep Learning On Images - MarkTechPost">
            <a:extLst>
              <a:ext uri="{FF2B5EF4-FFF2-40B4-BE49-F238E27FC236}">
                <a16:creationId xmlns:a16="http://schemas.microsoft.com/office/drawing/2014/main" id="{DAA3681C-D4EE-543C-73B8-76C23B723F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99"/>
          <a:stretch/>
        </p:blipFill>
        <p:spPr bwMode="auto">
          <a:xfrm>
            <a:off x="914400" y="2156661"/>
            <a:ext cx="10363200" cy="101315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9BA6068-7714-F6B3-B823-986AFF3EBC0D}"/>
              </a:ext>
            </a:extLst>
          </p:cNvPr>
          <p:cNvSpPr/>
          <p:nvPr/>
        </p:nvSpPr>
        <p:spPr bwMode="auto">
          <a:xfrm>
            <a:off x="0" y="4373217"/>
            <a:ext cx="12192000" cy="1948560"/>
          </a:xfrm>
          <a:prstGeom prst="rect">
            <a:avLst/>
          </a:prstGeom>
          <a:gradFill>
            <a:gsLst>
              <a:gs pos="27000">
                <a:schemeClr val="bg1">
                  <a:alpha val="0"/>
                </a:schemeClr>
              </a:gs>
              <a:gs pos="100000">
                <a:schemeClr val="bg1"/>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7" name="Rectangle 6">
            <a:extLst>
              <a:ext uri="{FF2B5EF4-FFF2-40B4-BE49-F238E27FC236}">
                <a16:creationId xmlns:a16="http://schemas.microsoft.com/office/drawing/2014/main" id="{0CEAD166-A29B-851E-4E77-FAE3FD4485FF}"/>
              </a:ext>
            </a:extLst>
          </p:cNvPr>
          <p:cNvSpPr/>
          <p:nvPr/>
        </p:nvSpPr>
        <p:spPr bwMode="auto">
          <a:xfrm>
            <a:off x="0" y="1016352"/>
            <a:ext cx="12192000" cy="12736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pic>
        <p:nvPicPr>
          <p:cNvPr id="3074" name="Picture 2" descr="COCO - Common Objects in Context">
            <a:extLst>
              <a:ext uri="{FF2B5EF4-FFF2-40B4-BE49-F238E27FC236}">
                <a16:creationId xmlns:a16="http://schemas.microsoft.com/office/drawing/2014/main" id="{B78A6BB6-FC35-A7A6-588B-C6F23049EB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7802" y="1068121"/>
            <a:ext cx="3276667" cy="101371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ED052C4-9EFD-37A4-A85E-D925B1E30F9F}"/>
              </a:ext>
            </a:extLst>
          </p:cNvPr>
          <p:cNvSpPr/>
          <p:nvPr/>
        </p:nvSpPr>
        <p:spPr>
          <a:xfrm>
            <a:off x="0" y="6324600"/>
            <a:ext cx="12192000" cy="533400"/>
          </a:xfrm>
          <a:prstGeom prst="rect">
            <a:avLst/>
          </a:prstGeom>
          <a:gradFill flip="none" rotWithShape="1">
            <a:gsLst>
              <a:gs pos="31000">
                <a:schemeClr val="accent6">
                  <a:lumMod val="75000"/>
                </a:schemeClr>
              </a:gs>
              <a:gs pos="100000">
                <a:srgbClr val="19196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p>
        </p:txBody>
      </p:sp>
      <p:sp>
        <p:nvSpPr>
          <p:cNvPr id="9" name="Slide Number Placeholder 5">
            <a:extLst>
              <a:ext uri="{FF2B5EF4-FFF2-40B4-BE49-F238E27FC236}">
                <a16:creationId xmlns:a16="http://schemas.microsoft.com/office/drawing/2014/main" id="{679251B5-FC36-116A-907F-25C082AEA806}"/>
              </a:ext>
            </a:extLst>
          </p:cNvPr>
          <p:cNvSpPr txBox="1">
            <a:spLocks/>
          </p:cNvSpPr>
          <p:nvPr/>
        </p:nvSpPr>
        <p:spPr>
          <a:xfrm>
            <a:off x="9753600" y="6356351"/>
            <a:ext cx="1524000" cy="365125"/>
          </a:xfrm>
          <a:prstGeom prst="rect">
            <a:avLst/>
          </a:prstGeom>
        </p:spPr>
        <p:txBody>
          <a:bodyPr vert="horz" lIns="91440" tIns="45720" rIns="91440" bIns="45720" rtlCol="0" anchor="ctr"/>
          <a:lstStyle>
            <a:defPPr>
              <a:defRPr lang="en-US"/>
            </a:defPPr>
            <a:lvl1pPr marL="0" algn="r" defTabSz="914400" rtl="0" eaLnBrk="1" fontAlgn="auto" latinLnBrk="0" hangingPunct="1">
              <a:spcBef>
                <a:spcPts val="0"/>
              </a:spcBef>
              <a:spcAft>
                <a:spcPts val="0"/>
              </a:spcAft>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BBDA3A2-4B22-4956-BA3A-03CBB56A5E4F}" type="slidenum">
              <a:rPr lang="en-US" smtClean="0"/>
              <a:pPr>
                <a:defRPr/>
              </a:pPr>
              <a:t>5</a:t>
            </a:fld>
            <a:endParaRPr lang="en-US"/>
          </a:p>
        </p:txBody>
      </p:sp>
      <p:sp>
        <p:nvSpPr>
          <p:cNvPr id="11" name="Rectangle 10">
            <a:extLst>
              <a:ext uri="{FF2B5EF4-FFF2-40B4-BE49-F238E27FC236}">
                <a16:creationId xmlns:a16="http://schemas.microsoft.com/office/drawing/2014/main" id="{95032E02-09AD-C68C-1AEA-40EE6D9C6FA4}"/>
              </a:ext>
            </a:extLst>
          </p:cNvPr>
          <p:cNvSpPr/>
          <p:nvPr/>
        </p:nvSpPr>
        <p:spPr bwMode="auto">
          <a:xfrm>
            <a:off x="-288" y="0"/>
            <a:ext cx="12192000" cy="993300"/>
          </a:xfrm>
          <a:prstGeom prst="rect">
            <a:avLst/>
          </a:prstGeom>
          <a:solidFill>
            <a:srgbClr val="11112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sp>
        <p:nvSpPr>
          <p:cNvPr id="2" name="Title 1">
            <a:extLst>
              <a:ext uri="{FF2B5EF4-FFF2-40B4-BE49-F238E27FC236}">
                <a16:creationId xmlns:a16="http://schemas.microsoft.com/office/drawing/2014/main" id="{AB115823-0B97-713B-C4CC-FE3BD5956278}"/>
              </a:ext>
            </a:extLst>
          </p:cNvPr>
          <p:cNvSpPr>
            <a:spLocks noGrp="1"/>
          </p:cNvSpPr>
          <p:nvPr>
            <p:ph type="title"/>
          </p:nvPr>
        </p:nvSpPr>
        <p:spPr/>
        <p:txBody>
          <a:bodyPr/>
          <a:lstStyle/>
          <a:p>
            <a:r>
              <a:rPr lang="en-US">
                <a:cs typeface="Times New Roman"/>
              </a:rPr>
              <a:t>Input Datasets</a:t>
            </a:r>
            <a:endParaRPr lang="en-US"/>
          </a:p>
        </p:txBody>
      </p:sp>
      <p:pic>
        <p:nvPicPr>
          <p:cNvPr id="12" name="Picture 2">
            <a:extLst>
              <a:ext uri="{FF2B5EF4-FFF2-40B4-BE49-F238E27FC236}">
                <a16:creationId xmlns:a16="http://schemas.microsoft.com/office/drawing/2014/main" id="{1FD0B04D-66D6-D40F-C6AC-9E2AC043E71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882" y="6429375"/>
            <a:ext cx="390785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Line 19">
            <a:extLst>
              <a:ext uri="{FF2B5EF4-FFF2-40B4-BE49-F238E27FC236}">
                <a16:creationId xmlns:a16="http://schemas.microsoft.com/office/drawing/2014/main" id="{2448FBE2-724A-F594-1BA2-8E808EA69034}"/>
              </a:ext>
            </a:extLst>
          </p:cNvPr>
          <p:cNvSpPr>
            <a:spLocks noChangeShapeType="1"/>
          </p:cNvSpPr>
          <p:nvPr/>
        </p:nvSpPr>
        <p:spPr bwMode="auto">
          <a:xfrm>
            <a:off x="0" y="990600"/>
            <a:ext cx="12192000" cy="0"/>
          </a:xfrm>
          <a:prstGeom prst="line">
            <a:avLst/>
          </a:prstGeom>
          <a:noFill/>
          <a:ln w="38100">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800"/>
          </a:p>
        </p:txBody>
      </p:sp>
    </p:spTree>
    <p:extLst>
      <p:ext uri="{BB962C8B-B14F-4D97-AF65-F5344CB8AC3E}">
        <p14:creationId xmlns:p14="http://schemas.microsoft.com/office/powerpoint/2010/main" val="529119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2000"/>
                                        <p:tgtEl>
                                          <p:spTgt spid="3076"/>
                                        </p:tgtEl>
                                      </p:cBhvr>
                                    </p:animEffect>
                                  </p:childTnLst>
                                </p:cTn>
                              </p:par>
                            </p:childTnLst>
                          </p:cTn>
                        </p:par>
                        <p:par>
                          <p:cTn id="8" fill="hold">
                            <p:stCondLst>
                              <p:cond delay="2500"/>
                            </p:stCondLst>
                            <p:childTnLst>
                              <p:par>
                                <p:cTn id="9" presetID="42" presetClass="path" presetSubtype="0" accel="50000" decel="50000" fill="hold" nodeType="afterEffect">
                                  <p:stCondLst>
                                    <p:cond delay="2000"/>
                                  </p:stCondLst>
                                  <p:childTnLst>
                                    <p:animMotion origin="layout" path="M 0 -7.40741E-7 L 0 -0.95069 " pathEditMode="relative" rAng="0" ptsTypes="AA">
                                      <p:cBhvr>
                                        <p:cTn id="10" dur="5000" fill="hold"/>
                                        <p:tgtEl>
                                          <p:spTgt spid="3076"/>
                                        </p:tgtEl>
                                        <p:attrNameLst>
                                          <p:attrName>ppt_x</p:attrName>
                                          <p:attrName>ppt_y</p:attrName>
                                        </p:attrNameLst>
                                      </p:cBhvr>
                                      <p:rCtr x="0" y="-475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1B324-D966-7CA5-5BC1-52DA94F3637C}"/>
              </a:ext>
            </a:extLst>
          </p:cNvPr>
          <p:cNvSpPr>
            <a:spLocks noGrp="1"/>
          </p:cNvSpPr>
          <p:nvPr>
            <p:ph type="title"/>
          </p:nvPr>
        </p:nvSpPr>
        <p:spPr/>
        <p:txBody>
          <a:bodyPr/>
          <a:lstStyle/>
          <a:p>
            <a:r>
              <a:rPr lang="en-US">
                <a:cs typeface="Times New Roman"/>
              </a:rPr>
              <a:t>K-Means Tree Algorithm</a:t>
            </a:r>
            <a:endParaRPr lang="en-US"/>
          </a:p>
        </p:txBody>
      </p:sp>
      <p:sp>
        <p:nvSpPr>
          <p:cNvPr id="3" name="Content Placeholder 2">
            <a:extLst>
              <a:ext uri="{FF2B5EF4-FFF2-40B4-BE49-F238E27FC236}">
                <a16:creationId xmlns:a16="http://schemas.microsoft.com/office/drawing/2014/main" id="{BB015CD5-A3E6-38C9-50EA-3D5E6A3C505C}"/>
              </a:ext>
            </a:extLst>
          </p:cNvPr>
          <p:cNvSpPr>
            <a:spLocks noGrp="1"/>
          </p:cNvSpPr>
          <p:nvPr>
            <p:ph idx="1"/>
          </p:nvPr>
        </p:nvSpPr>
        <p:spPr>
          <a:xfrm>
            <a:off x="1020932" y="5991225"/>
            <a:ext cx="7013359" cy="365126"/>
          </a:xfrm>
        </p:spPr>
        <p:txBody>
          <a:bodyPr/>
          <a:lstStyle/>
          <a:p>
            <a:r>
              <a:rPr lang="en-US" sz="1400">
                <a:solidFill>
                  <a:schemeClr val="bg2"/>
                </a:solidFill>
              </a:rPr>
              <a:t>https://</a:t>
            </a:r>
            <a:r>
              <a:rPr lang="en-US" sz="1400" err="1">
                <a:solidFill>
                  <a:schemeClr val="bg2"/>
                </a:solidFill>
              </a:rPr>
              <a:t>www.sciencedirect.com</a:t>
            </a:r>
            <a:r>
              <a:rPr lang="en-US" sz="1400">
                <a:solidFill>
                  <a:schemeClr val="bg2"/>
                </a:solidFill>
              </a:rPr>
              <a:t>/science/article/abs/</a:t>
            </a:r>
            <a:r>
              <a:rPr lang="en-US" sz="1400" err="1">
                <a:solidFill>
                  <a:schemeClr val="bg2"/>
                </a:solidFill>
              </a:rPr>
              <a:t>pii</a:t>
            </a:r>
            <a:r>
              <a:rPr lang="en-US" sz="1400">
                <a:solidFill>
                  <a:schemeClr val="bg2"/>
                </a:solidFill>
              </a:rPr>
              <a:t>/S0924271622000727</a:t>
            </a:r>
          </a:p>
        </p:txBody>
      </p:sp>
      <p:sp>
        <p:nvSpPr>
          <p:cNvPr id="4" name="Slide Number Placeholder 3">
            <a:extLst>
              <a:ext uri="{FF2B5EF4-FFF2-40B4-BE49-F238E27FC236}">
                <a16:creationId xmlns:a16="http://schemas.microsoft.com/office/drawing/2014/main" id="{CE2A93DB-2420-9279-DB9C-3064997EC36A}"/>
              </a:ext>
            </a:extLst>
          </p:cNvPr>
          <p:cNvSpPr>
            <a:spLocks noGrp="1"/>
          </p:cNvSpPr>
          <p:nvPr>
            <p:ph type="sldNum" sz="quarter" idx="12"/>
          </p:nvPr>
        </p:nvSpPr>
        <p:spPr/>
        <p:txBody>
          <a:bodyPr/>
          <a:lstStyle/>
          <a:p>
            <a:pPr>
              <a:defRPr/>
            </a:pPr>
            <a:fld id="{5AF7E991-B9CB-4B0D-995E-09EBBA2230A8}" type="slidenum">
              <a:rPr lang="en-US"/>
              <a:pPr>
                <a:defRPr/>
              </a:pPr>
              <a:t>6</a:t>
            </a:fld>
            <a:endParaRPr lang="en-US"/>
          </a:p>
        </p:txBody>
      </p:sp>
      <p:pic>
        <p:nvPicPr>
          <p:cNvPr id="2050" name="Picture 2">
            <a:extLst>
              <a:ext uri="{FF2B5EF4-FFF2-40B4-BE49-F238E27FC236}">
                <a16:creationId xmlns:a16="http://schemas.microsoft.com/office/drawing/2014/main" id="{31BC6AA5-5CA6-9187-A9F9-DB0E41CB2C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3677"/>
          <a:stretch/>
        </p:blipFill>
        <p:spPr bwMode="auto">
          <a:xfrm>
            <a:off x="1125370" y="1200805"/>
            <a:ext cx="6908922" cy="11636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4D9C977F-4D8D-C646-84A8-3EB8C636F4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323" b="36930"/>
          <a:stretch/>
        </p:blipFill>
        <p:spPr bwMode="auto">
          <a:xfrm>
            <a:off x="1125369" y="2491017"/>
            <a:ext cx="6786598" cy="159574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4396C184-6ABF-275A-4C53-D5785A7264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3070"/>
          <a:stretch/>
        </p:blipFill>
        <p:spPr bwMode="auto">
          <a:xfrm>
            <a:off x="1125366" y="4072198"/>
            <a:ext cx="6908923" cy="16326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K Means Clustering | Step-by-Step Tutorials For Data Analysis">
            <a:extLst>
              <a:ext uri="{FF2B5EF4-FFF2-40B4-BE49-F238E27FC236}">
                <a16:creationId xmlns:a16="http://schemas.microsoft.com/office/drawing/2014/main" id="{16E00FD7-E6CA-3A77-9A5A-F9565102C0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098"/>
          <a:stretch/>
        </p:blipFill>
        <p:spPr bwMode="auto">
          <a:xfrm>
            <a:off x="8652718" y="3651715"/>
            <a:ext cx="2201763" cy="247358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BF01A53C-7768-B3C3-FAA0-A8E751509A33}"/>
              </a:ext>
            </a:extLst>
          </p:cNvPr>
          <p:cNvGrpSpPr/>
          <p:nvPr/>
        </p:nvGrpSpPr>
        <p:grpSpPr>
          <a:xfrm>
            <a:off x="8652718" y="1127704"/>
            <a:ext cx="2413912" cy="2473586"/>
            <a:chOff x="8652718" y="1127704"/>
            <a:chExt cx="2413912" cy="2473586"/>
          </a:xfrm>
        </p:grpSpPr>
        <p:pic>
          <p:nvPicPr>
            <p:cNvPr id="2052" name="Picture 4" descr="K Means Clustering | Step-by-Step Tutorials For Data Analysis">
              <a:extLst>
                <a:ext uri="{FF2B5EF4-FFF2-40B4-BE49-F238E27FC236}">
                  <a16:creationId xmlns:a16="http://schemas.microsoft.com/office/drawing/2014/main" id="{2099C5C2-97B7-EAB5-F776-B87D09147E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2" r="54326"/>
            <a:stretch/>
          </p:blipFill>
          <p:spPr bwMode="auto">
            <a:xfrm>
              <a:off x="8652718" y="1127704"/>
              <a:ext cx="2201763" cy="247358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588D78D-8DE6-D885-0AAD-85751474D6A0}"/>
                </a:ext>
              </a:extLst>
            </p:cNvPr>
            <p:cNvSpPr/>
            <p:nvPr/>
          </p:nvSpPr>
          <p:spPr bwMode="auto">
            <a:xfrm>
              <a:off x="10515600" y="2299397"/>
              <a:ext cx="551030" cy="30904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3826882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ECA4-3861-16DA-0C6E-963A7F033ACC}"/>
              </a:ext>
            </a:extLst>
          </p:cNvPr>
          <p:cNvSpPr>
            <a:spLocks noGrp="1"/>
          </p:cNvSpPr>
          <p:nvPr>
            <p:ph type="title"/>
          </p:nvPr>
        </p:nvSpPr>
        <p:spPr/>
        <p:txBody>
          <a:bodyPr/>
          <a:lstStyle/>
          <a:p>
            <a:r>
              <a:rPr lang="en-US">
                <a:cs typeface="Times New Roman"/>
              </a:rPr>
              <a:t>Feature Detectors</a:t>
            </a:r>
            <a:endParaRPr lang="en-US"/>
          </a:p>
        </p:txBody>
      </p:sp>
      <p:sp>
        <p:nvSpPr>
          <p:cNvPr id="4" name="Slide Number Placeholder 3">
            <a:extLst>
              <a:ext uri="{FF2B5EF4-FFF2-40B4-BE49-F238E27FC236}">
                <a16:creationId xmlns:a16="http://schemas.microsoft.com/office/drawing/2014/main" id="{256AAA00-A69A-09EA-4F79-D54001A058ED}"/>
              </a:ext>
            </a:extLst>
          </p:cNvPr>
          <p:cNvSpPr>
            <a:spLocks noGrp="1"/>
          </p:cNvSpPr>
          <p:nvPr>
            <p:ph type="sldNum" sz="quarter" idx="12"/>
          </p:nvPr>
        </p:nvSpPr>
        <p:spPr/>
        <p:txBody>
          <a:bodyPr/>
          <a:lstStyle/>
          <a:p>
            <a:pPr>
              <a:defRPr/>
            </a:pPr>
            <a:fld id="{5AF7E991-B9CB-4B0D-995E-09EBBA2230A8}" type="slidenum">
              <a:rPr lang="en-US"/>
              <a:pPr>
                <a:defRPr/>
              </a:pPr>
              <a:t>7</a:t>
            </a:fld>
            <a:endParaRPr lang="en-US"/>
          </a:p>
        </p:txBody>
      </p:sp>
      <p:sp>
        <p:nvSpPr>
          <p:cNvPr id="5" name="Content Placeholder 2">
            <a:extLst>
              <a:ext uri="{FF2B5EF4-FFF2-40B4-BE49-F238E27FC236}">
                <a16:creationId xmlns:a16="http://schemas.microsoft.com/office/drawing/2014/main" id="{8EDCF692-DEE4-97EB-F80A-5EB9D30DA372}"/>
              </a:ext>
            </a:extLst>
          </p:cNvPr>
          <p:cNvSpPr>
            <a:spLocks noGrp="1"/>
          </p:cNvSpPr>
          <p:nvPr>
            <p:ph idx="1"/>
          </p:nvPr>
        </p:nvSpPr>
        <p:spPr>
          <a:xfrm>
            <a:off x="914400" y="995472"/>
            <a:ext cx="7134578" cy="5181600"/>
          </a:xfrm>
        </p:spPr>
        <p:txBody>
          <a:bodyPr/>
          <a:lstStyle/>
          <a:p>
            <a:pPr lvl="0"/>
            <a:r>
              <a:rPr lang="en-US" sz="3200">
                <a:solidFill>
                  <a:schemeClr val="bg1">
                    <a:lumMod val="95000"/>
                  </a:schemeClr>
                </a:solidFill>
              </a:rPr>
              <a:t>Considerations:</a:t>
            </a:r>
          </a:p>
          <a:p>
            <a:pPr marL="457200" indent="-457200">
              <a:buFont typeface="+mj-lt"/>
              <a:buAutoNum type="arabicPeriod"/>
            </a:pPr>
            <a:r>
              <a:rPr lang="en-US" sz="2800">
                <a:solidFill>
                  <a:schemeClr val="bg1">
                    <a:lumMod val="95000"/>
                  </a:schemeClr>
                </a:solidFill>
              </a:rPr>
              <a:t>Sift</a:t>
            </a:r>
            <a:br>
              <a:rPr lang="en-US" b="1"/>
            </a:br>
            <a:r>
              <a:rPr lang="en-US" sz="2000"/>
              <a:t>– Basis of original paper's approach</a:t>
            </a:r>
            <a:br>
              <a:rPr lang="en-US" sz="2000"/>
            </a:br>
            <a:r>
              <a:rPr lang="en-US" sz="2000" b="1"/>
              <a:t>–</a:t>
            </a:r>
            <a:r>
              <a:rPr lang="en-US" sz="2000"/>
              <a:t> Robust to scaling, rotation, and changes in lighting</a:t>
            </a:r>
          </a:p>
          <a:p>
            <a:pPr marL="457200" indent="-457200">
              <a:buFont typeface="+mj-lt"/>
              <a:buAutoNum type="arabicPeriod"/>
            </a:pPr>
            <a:r>
              <a:rPr lang="en-US" sz="2800">
                <a:solidFill>
                  <a:schemeClr val="bg1">
                    <a:lumMod val="95000"/>
                  </a:schemeClr>
                </a:solidFill>
              </a:rPr>
              <a:t>SURF </a:t>
            </a:r>
            <a:r>
              <a:rPr lang="en-US" sz="2000">
                <a:solidFill>
                  <a:schemeClr val="bg1">
                    <a:lumMod val="95000"/>
                  </a:schemeClr>
                </a:solidFill>
              </a:rPr>
              <a:t>(Speeded-Up Robust Features)</a:t>
            </a:r>
            <a:br>
              <a:rPr lang="en-US" sz="2000"/>
            </a:br>
            <a:r>
              <a:rPr lang="en-US"/>
              <a:t>– </a:t>
            </a:r>
            <a:r>
              <a:rPr lang="en-US" sz="2000"/>
              <a:t>Improved version of SIFT—faster and more efficient </a:t>
            </a:r>
          </a:p>
          <a:p>
            <a:pPr marL="457200" indent="-457200">
              <a:buFont typeface="+mj-lt"/>
              <a:buAutoNum type="arabicPeriod"/>
            </a:pPr>
            <a:r>
              <a:rPr lang="en-US" sz="2800">
                <a:solidFill>
                  <a:schemeClr val="bg1">
                    <a:lumMod val="95000"/>
                  </a:schemeClr>
                </a:solidFill>
              </a:rPr>
              <a:t>ORB </a:t>
            </a:r>
            <a:r>
              <a:rPr lang="en-US" sz="2000">
                <a:solidFill>
                  <a:schemeClr val="bg1">
                    <a:lumMod val="95000"/>
                  </a:schemeClr>
                </a:solidFill>
              </a:rPr>
              <a:t>(Oriented FAST and Rotated BRIEF)</a:t>
            </a:r>
            <a:br>
              <a:rPr lang="en-US" sz="2000"/>
            </a:br>
            <a:r>
              <a:rPr lang="en-US" sz="2000"/>
              <a:t>– Fast, invariant to rotation and robust to noise. </a:t>
            </a:r>
            <a:br>
              <a:rPr lang="en-US" sz="2000"/>
            </a:br>
            <a:r>
              <a:rPr lang="en-US" sz="2000"/>
              <a:t>– Combines FAST </a:t>
            </a:r>
            <a:r>
              <a:rPr lang="en-US" sz="2000" err="1"/>
              <a:t>keypoint</a:t>
            </a:r>
            <a:r>
              <a:rPr lang="en-US" sz="2000"/>
              <a:t> detector and BRIEF descriptor and is more computationally efficient than SIFT or SURF.</a:t>
            </a:r>
            <a:endParaRPr lang="en-US"/>
          </a:p>
        </p:txBody>
      </p:sp>
      <p:pic>
        <p:nvPicPr>
          <p:cNvPr id="3" name="Picture 5" descr="A picture containing indoor&#10;&#10;Description automatically generated">
            <a:extLst>
              <a:ext uri="{FF2B5EF4-FFF2-40B4-BE49-F238E27FC236}">
                <a16:creationId xmlns:a16="http://schemas.microsoft.com/office/drawing/2014/main" id="{33F90352-50D8-4432-C91A-7371E3392C03}"/>
              </a:ext>
            </a:extLst>
          </p:cNvPr>
          <p:cNvPicPr>
            <a:picLocks noChangeAspect="1"/>
          </p:cNvPicPr>
          <p:nvPr/>
        </p:nvPicPr>
        <p:blipFill rotWithShape="1">
          <a:blip r:embed="rId4"/>
          <a:srcRect r="10965" b="12245"/>
          <a:stretch/>
        </p:blipFill>
        <p:spPr>
          <a:xfrm rot="5400000">
            <a:off x="7098962" y="2143494"/>
            <a:ext cx="5309276" cy="3048000"/>
          </a:xfrm>
          <a:prstGeom prst="rect">
            <a:avLst/>
          </a:prstGeom>
        </p:spPr>
      </p:pic>
    </p:spTree>
    <p:extLst>
      <p:ext uri="{BB962C8B-B14F-4D97-AF65-F5344CB8AC3E}">
        <p14:creationId xmlns:p14="http://schemas.microsoft.com/office/powerpoint/2010/main" val="1736801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0CED-D2D7-A4A2-EDBA-F4A07FC51220}"/>
              </a:ext>
            </a:extLst>
          </p:cNvPr>
          <p:cNvSpPr>
            <a:spLocks noGrp="1"/>
          </p:cNvSpPr>
          <p:nvPr>
            <p:ph type="title"/>
          </p:nvPr>
        </p:nvSpPr>
        <p:spPr/>
        <p:txBody>
          <a:bodyPr/>
          <a:lstStyle/>
          <a:p>
            <a:r>
              <a:rPr lang="en-US">
                <a:cs typeface="Times New Roman"/>
              </a:rPr>
              <a:t>Project Scope / Application</a:t>
            </a:r>
            <a:endParaRPr lang="en-US"/>
          </a:p>
        </p:txBody>
      </p:sp>
      <p:sp>
        <p:nvSpPr>
          <p:cNvPr id="3" name="Content Placeholder 2">
            <a:extLst>
              <a:ext uri="{FF2B5EF4-FFF2-40B4-BE49-F238E27FC236}">
                <a16:creationId xmlns:a16="http://schemas.microsoft.com/office/drawing/2014/main" id="{A4111E32-546A-39DF-80DF-15DFE064B3C1}"/>
              </a:ext>
            </a:extLst>
          </p:cNvPr>
          <p:cNvSpPr>
            <a:spLocks noGrp="1"/>
          </p:cNvSpPr>
          <p:nvPr>
            <p:ph sz="half" idx="1"/>
          </p:nvPr>
        </p:nvSpPr>
        <p:spPr>
          <a:xfrm>
            <a:off x="924339" y="1143000"/>
            <a:ext cx="4164496" cy="5181600"/>
          </a:xfrm>
        </p:spPr>
        <p:txBody>
          <a:bodyPr/>
          <a:lstStyle/>
          <a:p>
            <a:r>
              <a:rPr lang="en-US" sz="2000">
                <a:solidFill>
                  <a:schemeClr val="bg1">
                    <a:lumMod val="95000"/>
                  </a:schemeClr>
                </a:solidFill>
              </a:rPr>
              <a:t>Project scope :</a:t>
            </a:r>
          </a:p>
          <a:p>
            <a:pPr marL="457200" indent="-457200">
              <a:buFont typeface="+mj-lt"/>
              <a:buAutoNum type="arabicPeriod"/>
            </a:pPr>
            <a:r>
              <a:rPr lang="en-US" sz="1800">
                <a:solidFill>
                  <a:schemeClr val="bg1">
                    <a:lumMod val="95000"/>
                  </a:schemeClr>
                </a:solidFill>
              </a:rPr>
              <a:t>Vocabulary Tree</a:t>
            </a:r>
            <a:br>
              <a:rPr lang="en-US" sz="1800" b="1"/>
            </a:br>
            <a:r>
              <a:rPr lang="en-US" sz="1400" b="1"/>
              <a:t>–</a:t>
            </a:r>
            <a:r>
              <a:rPr lang="en-US" sz="1400"/>
              <a:t> Address challenges of large-scale visual  </a:t>
            </a:r>
            <a:br>
              <a:rPr lang="en-US" sz="1400"/>
            </a:br>
            <a:r>
              <a:rPr lang="en-US" sz="1400"/>
              <a:t>  recognition tasks using a vocabulary tree </a:t>
            </a:r>
            <a:br>
              <a:rPr lang="en-US" sz="1400"/>
            </a:br>
            <a:r>
              <a:rPr lang="en-US" sz="1400"/>
              <a:t>  approach</a:t>
            </a:r>
          </a:p>
          <a:p>
            <a:pPr marL="457200" indent="-457200">
              <a:buFont typeface="+mj-lt"/>
              <a:buAutoNum type="arabicPeriod"/>
            </a:pPr>
            <a:r>
              <a:rPr lang="en-US" sz="1800">
                <a:solidFill>
                  <a:schemeClr val="bg1">
                    <a:lumMod val="95000"/>
                  </a:schemeClr>
                </a:solidFill>
              </a:rPr>
              <a:t>Improved algorithms</a:t>
            </a:r>
            <a:br>
              <a:rPr lang="en-US" sz="1800"/>
            </a:br>
            <a:r>
              <a:rPr lang="en-US" sz="1800" b="1"/>
              <a:t>–</a:t>
            </a:r>
            <a:r>
              <a:rPr lang="en-US" sz="1800"/>
              <a:t> </a:t>
            </a:r>
            <a:r>
              <a:rPr lang="en-US" sz="1400"/>
              <a:t>Feature detection/extraction, image </a:t>
            </a:r>
            <a:br>
              <a:rPr lang="en-US" sz="1400"/>
            </a:br>
            <a:r>
              <a:rPr lang="en-US" sz="1400"/>
              <a:t>   representation, indexing, and efficient </a:t>
            </a:r>
            <a:br>
              <a:rPr lang="en-US" sz="1400"/>
            </a:br>
            <a:r>
              <a:rPr lang="en-US" sz="1400"/>
              <a:t>  search techniques within a hierarchical </a:t>
            </a:r>
            <a:br>
              <a:rPr lang="en-US" sz="1400"/>
            </a:br>
            <a:r>
              <a:rPr lang="en-US" sz="1400"/>
              <a:t>  structure</a:t>
            </a:r>
          </a:p>
          <a:p>
            <a:pPr marL="457200" indent="-457200">
              <a:buFont typeface="+mj-lt"/>
              <a:buAutoNum type="arabicPeriod"/>
            </a:pPr>
            <a:r>
              <a:rPr lang="en-US" sz="1800">
                <a:solidFill>
                  <a:schemeClr val="bg1">
                    <a:lumMod val="95000"/>
                  </a:schemeClr>
                </a:solidFill>
              </a:rPr>
              <a:t>Large visual datasets</a:t>
            </a:r>
            <a:br>
              <a:rPr lang="en-US" sz="1400"/>
            </a:br>
            <a:r>
              <a:rPr lang="en-US" sz="1400" b="1"/>
              <a:t>–</a:t>
            </a:r>
            <a:r>
              <a:rPr lang="en-US" sz="1400"/>
              <a:t> </a:t>
            </a:r>
            <a:r>
              <a:rPr lang="en-US" sz="1400">
                <a:ea typeface="+mn-lt"/>
                <a:cs typeface="+mn-lt"/>
              </a:rPr>
              <a:t>Enhance recognition performance and </a:t>
            </a:r>
            <a:br>
              <a:rPr lang="en-US" sz="1400">
                <a:ea typeface="+mn-lt"/>
                <a:cs typeface="+mn-lt"/>
              </a:rPr>
            </a:br>
            <a:r>
              <a:rPr lang="en-US" sz="1400">
                <a:ea typeface="+mn-lt"/>
                <a:cs typeface="+mn-lt"/>
              </a:rPr>
              <a:t>  scalability in handling large-scale visual </a:t>
            </a:r>
            <a:br>
              <a:rPr lang="en-US" sz="1400">
                <a:ea typeface="+mn-lt"/>
                <a:cs typeface="+mn-lt"/>
              </a:rPr>
            </a:br>
            <a:r>
              <a:rPr lang="en-US" sz="1400">
                <a:ea typeface="+mn-lt"/>
                <a:cs typeface="+mn-lt"/>
              </a:rPr>
              <a:t>  datasets</a:t>
            </a:r>
          </a:p>
        </p:txBody>
      </p:sp>
      <p:sp>
        <p:nvSpPr>
          <p:cNvPr id="4" name="Slide Number Placeholder 3">
            <a:extLst>
              <a:ext uri="{FF2B5EF4-FFF2-40B4-BE49-F238E27FC236}">
                <a16:creationId xmlns:a16="http://schemas.microsoft.com/office/drawing/2014/main" id="{C81AA844-5463-B6F8-69F2-2545EC5B934C}"/>
              </a:ext>
            </a:extLst>
          </p:cNvPr>
          <p:cNvSpPr>
            <a:spLocks noGrp="1"/>
          </p:cNvSpPr>
          <p:nvPr>
            <p:ph type="sldNum" sz="quarter" idx="12"/>
          </p:nvPr>
        </p:nvSpPr>
        <p:spPr/>
        <p:txBody>
          <a:bodyPr/>
          <a:lstStyle/>
          <a:p>
            <a:pPr>
              <a:defRPr/>
            </a:pPr>
            <a:fld id="{5AF7E991-B9CB-4B0D-995E-09EBBA2230A8}" type="slidenum">
              <a:rPr lang="en-US"/>
              <a:pPr>
                <a:defRPr/>
              </a:pPr>
              <a:t>8</a:t>
            </a:fld>
            <a:endParaRPr lang="en-US"/>
          </a:p>
        </p:txBody>
      </p:sp>
      <p:sp>
        <p:nvSpPr>
          <p:cNvPr id="6" name="Content Placeholder 2">
            <a:extLst>
              <a:ext uri="{FF2B5EF4-FFF2-40B4-BE49-F238E27FC236}">
                <a16:creationId xmlns:a16="http://schemas.microsoft.com/office/drawing/2014/main" id="{F82FF9A2-FBB4-F4AA-546A-63E5379A44AE}"/>
              </a:ext>
            </a:extLst>
          </p:cNvPr>
          <p:cNvSpPr>
            <a:spLocks noGrp="1"/>
          </p:cNvSpPr>
          <p:nvPr>
            <p:ph sz="half" idx="2"/>
          </p:nvPr>
        </p:nvSpPr>
        <p:spPr>
          <a:xfrm>
            <a:off x="5771322" y="1143000"/>
            <a:ext cx="5496339" cy="5213351"/>
          </a:xfrm>
        </p:spPr>
        <p:txBody>
          <a:bodyPr/>
          <a:lstStyle/>
          <a:p>
            <a:pPr lvl="0"/>
            <a:r>
              <a:rPr lang="en-US" sz="2000">
                <a:solidFill>
                  <a:srgbClr val="FFFFFF">
                    <a:lumMod val="95000"/>
                  </a:srgbClr>
                </a:solidFill>
              </a:rPr>
              <a:t>Potential Applications:</a:t>
            </a:r>
          </a:p>
          <a:p>
            <a:pPr marL="457200" indent="-457200">
              <a:buFont typeface="+mj-lt"/>
              <a:buAutoNum type="arabicPeriod"/>
            </a:pPr>
            <a:r>
              <a:rPr lang="en-US" sz="1800">
                <a:solidFill>
                  <a:schemeClr val="bg1"/>
                </a:solidFill>
                <a:ea typeface="+mn-lt"/>
                <a:cs typeface="+mn-lt"/>
              </a:rPr>
              <a:t>Object recognition</a:t>
            </a:r>
            <a:br>
              <a:rPr lang="en-US" sz="1800" b="1">
                <a:solidFill>
                  <a:srgbClr val="FFFFFF">
                    <a:lumMod val="75000"/>
                  </a:srgbClr>
                </a:solidFill>
              </a:rPr>
            </a:br>
            <a:r>
              <a:rPr lang="en-US" sz="1400" b="1">
                <a:solidFill>
                  <a:srgbClr val="FFFFFF">
                    <a:lumMod val="75000"/>
                  </a:srgbClr>
                </a:solidFill>
              </a:rPr>
              <a:t>– </a:t>
            </a:r>
            <a:r>
              <a:rPr lang="en-US" sz="1400">
                <a:ea typeface="+mn-lt"/>
                <a:cs typeface="+mn-lt"/>
              </a:rPr>
              <a:t>Identify /classify objects in images /videos, for automated  </a:t>
            </a:r>
            <a:br>
              <a:rPr lang="en-US" sz="1400">
                <a:ea typeface="+mn-lt"/>
                <a:cs typeface="+mn-lt"/>
              </a:rPr>
            </a:br>
            <a:r>
              <a:rPr lang="en-US" sz="1400">
                <a:ea typeface="+mn-lt"/>
                <a:cs typeface="+mn-lt"/>
              </a:rPr>
              <a:t>  image tagging, object detection, and visual search</a:t>
            </a:r>
            <a:endParaRPr lang="en-US" sz="1400">
              <a:solidFill>
                <a:srgbClr val="FFFFFF">
                  <a:lumMod val="75000"/>
                </a:srgbClr>
              </a:solidFill>
            </a:endParaRPr>
          </a:p>
          <a:p>
            <a:pPr marL="457200" indent="-457200">
              <a:buFont typeface="+mj-lt"/>
              <a:buAutoNum type="arabicPeriod"/>
            </a:pPr>
            <a:r>
              <a:rPr lang="en-US" sz="1800">
                <a:solidFill>
                  <a:srgbClr val="FFFFFF">
                    <a:lumMod val="95000"/>
                  </a:srgbClr>
                </a:solidFill>
              </a:rPr>
              <a:t>Image retrieval</a:t>
            </a:r>
            <a:br>
              <a:rPr lang="en-US" sz="1800">
                <a:solidFill>
                  <a:srgbClr val="FFFFFF">
                    <a:lumMod val="75000"/>
                  </a:srgbClr>
                </a:solidFill>
              </a:rPr>
            </a:br>
            <a:r>
              <a:rPr lang="en-US" sz="1800">
                <a:solidFill>
                  <a:srgbClr val="FFFFFF">
                    <a:lumMod val="75000"/>
                  </a:srgbClr>
                </a:solidFill>
              </a:rPr>
              <a:t>–</a:t>
            </a:r>
            <a:r>
              <a:rPr lang="en-US" sz="1400">
                <a:ea typeface="+mn-lt"/>
                <a:cs typeface="+mn-lt"/>
              </a:rPr>
              <a:t>Applications like efficient content-based image retrieval </a:t>
            </a:r>
            <a:br>
              <a:rPr lang="en-US" sz="1400">
                <a:ea typeface="+mn-lt"/>
                <a:cs typeface="+mn-lt"/>
              </a:rPr>
            </a:br>
            <a:r>
              <a:rPr lang="en-US" sz="1400">
                <a:ea typeface="+mn-lt"/>
                <a:cs typeface="+mn-lt"/>
              </a:rPr>
              <a:t>  and plagiarism detection from large databases</a:t>
            </a:r>
            <a:endParaRPr lang="en-US" sz="1400">
              <a:solidFill>
                <a:srgbClr val="FFFFFF">
                  <a:lumMod val="75000"/>
                </a:srgbClr>
              </a:solidFill>
            </a:endParaRPr>
          </a:p>
          <a:p>
            <a:pPr marL="457200" indent="-457200">
              <a:buFont typeface="+mj-lt"/>
              <a:buAutoNum type="arabicPeriod"/>
            </a:pPr>
            <a:r>
              <a:rPr lang="en-US" sz="1800">
                <a:solidFill>
                  <a:srgbClr val="FFFFFF">
                    <a:lumMod val="95000"/>
                  </a:srgbClr>
                </a:solidFill>
              </a:rPr>
              <a:t>Scene recognition</a:t>
            </a:r>
            <a:br>
              <a:rPr lang="en-US" sz="1400">
                <a:solidFill>
                  <a:srgbClr val="FFFFFF">
                    <a:lumMod val="75000"/>
                  </a:srgbClr>
                </a:solidFill>
              </a:rPr>
            </a:br>
            <a:r>
              <a:rPr lang="en-US" sz="1400">
                <a:solidFill>
                  <a:srgbClr val="FFFFFF">
                    <a:lumMod val="75000"/>
                  </a:srgbClr>
                </a:solidFill>
              </a:rPr>
              <a:t>–</a:t>
            </a:r>
            <a:r>
              <a:rPr lang="en-US" sz="1400">
                <a:ea typeface="+mn-lt"/>
                <a:cs typeface="+mn-lt"/>
              </a:rPr>
              <a:t>Automated analysis and categorization of images </a:t>
            </a:r>
            <a:br>
              <a:rPr lang="en-US" sz="1400">
                <a:ea typeface="+mn-lt"/>
                <a:cs typeface="+mn-lt"/>
              </a:rPr>
            </a:br>
            <a:r>
              <a:rPr lang="en-US" sz="1400">
                <a:ea typeface="+mn-lt"/>
                <a:cs typeface="+mn-lt"/>
              </a:rPr>
              <a:t>  based on their contextual information</a:t>
            </a:r>
          </a:p>
          <a:p>
            <a:pPr marL="457200" indent="-457200">
              <a:buFont typeface="+mj-lt"/>
              <a:buAutoNum type="arabicPeriod"/>
            </a:pPr>
            <a:r>
              <a:rPr lang="en-US" sz="1800">
                <a:solidFill>
                  <a:srgbClr val="FFFFFF">
                    <a:lumMod val="95000"/>
                  </a:srgbClr>
                </a:solidFill>
              </a:rPr>
              <a:t>Visual surveillance</a:t>
            </a:r>
            <a:br>
              <a:rPr lang="en-US" sz="1400">
                <a:solidFill>
                  <a:srgbClr val="FFFFFF">
                    <a:lumMod val="75000"/>
                  </a:srgbClr>
                </a:solidFill>
              </a:rPr>
            </a:br>
            <a:r>
              <a:rPr lang="en-US" sz="1400">
                <a:solidFill>
                  <a:srgbClr val="FFFFFF">
                    <a:lumMod val="75000"/>
                  </a:srgbClr>
                </a:solidFill>
              </a:rPr>
              <a:t>– </a:t>
            </a:r>
            <a:r>
              <a:rPr lang="en-US" sz="1400">
                <a:ea typeface="+mn-lt"/>
                <a:cs typeface="+mn-lt"/>
              </a:rPr>
              <a:t>Activities such as object / person tracking, </a:t>
            </a:r>
            <a:br>
              <a:rPr lang="en-US" sz="1400">
                <a:ea typeface="+mn-lt"/>
                <a:cs typeface="+mn-lt"/>
              </a:rPr>
            </a:br>
            <a:r>
              <a:rPr lang="en-US" sz="1400">
                <a:ea typeface="+mn-lt"/>
                <a:cs typeface="+mn-lt"/>
              </a:rPr>
              <a:t>  anomaly detection, and event recognition</a:t>
            </a:r>
          </a:p>
          <a:p>
            <a:pPr marL="457200" indent="-457200">
              <a:buFont typeface="+mj-lt"/>
              <a:buAutoNum type="arabicPeriod"/>
            </a:pPr>
            <a:r>
              <a:rPr lang="en-US" sz="1800">
                <a:solidFill>
                  <a:srgbClr val="FFFFFF">
                    <a:lumMod val="95000"/>
                  </a:srgbClr>
                </a:solidFill>
              </a:rPr>
              <a:t>Augmented reality</a:t>
            </a:r>
            <a:br>
              <a:rPr lang="en-US" sz="1400">
                <a:solidFill>
                  <a:srgbClr val="FFFFFF">
                    <a:lumMod val="75000"/>
                  </a:srgbClr>
                </a:solidFill>
              </a:rPr>
            </a:br>
            <a:r>
              <a:rPr lang="en-US" sz="1400">
                <a:solidFill>
                  <a:srgbClr val="FFFFFF">
                    <a:lumMod val="75000"/>
                  </a:srgbClr>
                </a:solidFill>
              </a:rPr>
              <a:t>– </a:t>
            </a:r>
            <a:r>
              <a:rPr lang="en-US" sz="1400">
                <a:ea typeface="+mn-lt"/>
                <a:cs typeface="+mn-lt"/>
              </a:rPr>
              <a:t>Overlay of virtual objects onto the real-world </a:t>
            </a:r>
            <a:br>
              <a:rPr lang="en-US" sz="1400">
                <a:ea typeface="+mn-lt"/>
                <a:cs typeface="+mn-lt"/>
              </a:rPr>
            </a:br>
            <a:r>
              <a:rPr lang="en-US" sz="1400">
                <a:ea typeface="+mn-lt"/>
                <a:cs typeface="+mn-lt"/>
              </a:rPr>
              <a:t>  environment in augmented reality applications</a:t>
            </a:r>
          </a:p>
          <a:p>
            <a:pPr marL="457200" indent="-457200">
              <a:buFont typeface="+mj-lt"/>
              <a:buAutoNum type="arabicPeriod"/>
            </a:pPr>
            <a:r>
              <a:rPr lang="en-US" sz="1800">
                <a:solidFill>
                  <a:srgbClr val="FFFFFF">
                    <a:lumMod val="95000"/>
                  </a:srgbClr>
                </a:solidFill>
              </a:rPr>
              <a:t>Medical imaging</a:t>
            </a:r>
            <a:br>
              <a:rPr lang="en-US" sz="1400">
                <a:solidFill>
                  <a:srgbClr val="FFFFFF">
                    <a:lumMod val="75000"/>
                  </a:srgbClr>
                </a:solidFill>
              </a:rPr>
            </a:br>
            <a:r>
              <a:rPr lang="en-US" sz="1400">
                <a:solidFill>
                  <a:srgbClr val="FFFFFF">
                    <a:lumMod val="75000"/>
                  </a:srgbClr>
                </a:solidFill>
              </a:rPr>
              <a:t>– </a:t>
            </a:r>
            <a:r>
              <a:rPr lang="en-US" sz="1400">
                <a:ea typeface="+mn-lt"/>
                <a:cs typeface="+mn-lt"/>
              </a:rPr>
              <a:t>Medical image analysis, assisting in tasks like tumor  </a:t>
            </a:r>
            <a:br>
              <a:rPr lang="en-US" sz="1400">
                <a:ea typeface="+mn-lt"/>
                <a:cs typeface="+mn-lt"/>
              </a:rPr>
            </a:br>
            <a:r>
              <a:rPr lang="en-US" sz="1400">
                <a:ea typeface="+mn-lt"/>
                <a:cs typeface="+mn-lt"/>
              </a:rPr>
              <a:t>  detection, organ segmentation, and disease classification</a:t>
            </a:r>
          </a:p>
        </p:txBody>
      </p:sp>
    </p:spTree>
    <p:extLst>
      <p:ext uri="{BB962C8B-B14F-4D97-AF65-F5344CB8AC3E}">
        <p14:creationId xmlns:p14="http://schemas.microsoft.com/office/powerpoint/2010/main" val="3152793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xEl>
                                              <p:pRg st="1" end="1"/>
                                            </p:txEl>
                                          </p:spTgt>
                                        </p:tgtEl>
                                        <p:attrNameLst>
                                          <p:attrName>style.visibility</p:attrName>
                                        </p:attrNameLst>
                                      </p:cBhvr>
                                      <p:to>
                                        <p:strVal val="visible"/>
                                      </p:to>
                                    </p:set>
                                    <p:animEffect transition="in" filter="fade">
                                      <p:cBhvr>
                                        <p:cTn id="28" dur="500"/>
                                        <p:tgtEl>
                                          <p:spTgt spid="6">
                                            <p:txEl>
                                              <p:pRg st="1" end="1"/>
                                            </p:txEl>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fade">
                                      <p:cBhvr>
                                        <p:cTn id="32" dur="500"/>
                                        <p:tgtEl>
                                          <p:spTgt spid="6">
                                            <p:txEl>
                                              <p:pRg st="2" end="2"/>
                                            </p:txEl>
                                          </p:spTgt>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6">
                                            <p:txEl>
                                              <p:pRg st="3" end="3"/>
                                            </p:txEl>
                                          </p:spTgt>
                                        </p:tgtEl>
                                        <p:attrNameLst>
                                          <p:attrName>style.visibility</p:attrName>
                                        </p:attrNameLst>
                                      </p:cBhvr>
                                      <p:to>
                                        <p:strVal val="visible"/>
                                      </p:to>
                                    </p:set>
                                    <p:animEffect transition="in" filter="fade">
                                      <p:cBhvr>
                                        <p:cTn id="36" dur="500"/>
                                        <p:tgtEl>
                                          <p:spTgt spid="6">
                                            <p:txEl>
                                              <p:pRg st="3" end="3"/>
                                            </p:txEl>
                                          </p:spTgt>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6">
                                            <p:txEl>
                                              <p:pRg st="4" end="4"/>
                                            </p:txEl>
                                          </p:spTgt>
                                        </p:tgtEl>
                                        <p:attrNameLst>
                                          <p:attrName>style.visibility</p:attrName>
                                        </p:attrNameLst>
                                      </p:cBhvr>
                                      <p:to>
                                        <p:strVal val="visible"/>
                                      </p:to>
                                    </p:set>
                                    <p:animEffect transition="in" filter="fade">
                                      <p:cBhvr>
                                        <p:cTn id="40" dur="500"/>
                                        <p:tgtEl>
                                          <p:spTgt spid="6">
                                            <p:txEl>
                                              <p:pRg st="4" end="4"/>
                                            </p:txEl>
                                          </p:spTgt>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6">
                                            <p:txEl>
                                              <p:pRg st="5" end="5"/>
                                            </p:txEl>
                                          </p:spTgt>
                                        </p:tgtEl>
                                        <p:attrNameLst>
                                          <p:attrName>style.visibility</p:attrName>
                                        </p:attrNameLst>
                                      </p:cBhvr>
                                      <p:to>
                                        <p:strVal val="visible"/>
                                      </p:to>
                                    </p:set>
                                    <p:animEffect transition="in" filter="fade">
                                      <p:cBhvr>
                                        <p:cTn id="44" dur="500"/>
                                        <p:tgtEl>
                                          <p:spTgt spid="6">
                                            <p:txEl>
                                              <p:pRg st="5" end="5"/>
                                            </p:txEl>
                                          </p:spTgt>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6">
                                            <p:txEl>
                                              <p:pRg st="6" end="6"/>
                                            </p:txEl>
                                          </p:spTgt>
                                        </p:tgtEl>
                                        <p:attrNameLst>
                                          <p:attrName>style.visibility</p:attrName>
                                        </p:attrNameLst>
                                      </p:cBhvr>
                                      <p:to>
                                        <p:strVal val="visible"/>
                                      </p:to>
                                    </p:set>
                                    <p:animEffect transition="in" filter="fade">
                                      <p:cBhvr>
                                        <p:cTn id="4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017D3-E979-0B92-0779-D55E21D5F154}"/>
              </a:ext>
            </a:extLst>
          </p:cNvPr>
          <p:cNvSpPr>
            <a:spLocks noGrp="1"/>
          </p:cNvSpPr>
          <p:nvPr>
            <p:ph type="title"/>
          </p:nvPr>
        </p:nvSpPr>
        <p:spPr/>
        <p:txBody>
          <a:bodyPr/>
          <a:lstStyle/>
          <a:p>
            <a:r>
              <a:rPr lang="en-US">
                <a:cs typeface="Times New Roman"/>
              </a:rPr>
              <a:t>Data Structures</a:t>
            </a:r>
            <a:endParaRPr lang="en-US"/>
          </a:p>
        </p:txBody>
      </p:sp>
      <p:sp>
        <p:nvSpPr>
          <p:cNvPr id="3" name="Content Placeholder 2">
            <a:extLst>
              <a:ext uri="{FF2B5EF4-FFF2-40B4-BE49-F238E27FC236}">
                <a16:creationId xmlns:a16="http://schemas.microsoft.com/office/drawing/2014/main" id="{BA0AF4E5-2907-1C23-1F08-439D0B4DC1A0}"/>
              </a:ext>
            </a:extLst>
          </p:cNvPr>
          <p:cNvSpPr>
            <a:spLocks noGrp="1"/>
          </p:cNvSpPr>
          <p:nvPr>
            <p:ph idx="1"/>
          </p:nvPr>
        </p:nvSpPr>
        <p:spPr>
          <a:xfrm>
            <a:off x="914400" y="1143000"/>
            <a:ext cx="10363200" cy="4586468"/>
          </a:xfrm>
        </p:spPr>
        <p:txBody>
          <a:bodyPr numCol="2" spcCol="365760"/>
          <a:lstStyle/>
          <a:p>
            <a:pPr marL="342900" indent="-342900">
              <a:buFont typeface="Calibri"/>
              <a:buChar char="-"/>
            </a:pPr>
            <a:r>
              <a:rPr lang="en-US"/>
              <a:t>OpenCV available structures</a:t>
            </a:r>
          </a:p>
          <a:p>
            <a:pPr marL="800100" lvl="1" indent="-342900">
              <a:buFont typeface="Courier New" panose="02070309020205020404" pitchFamily="49" charset="0"/>
              <a:buChar char="o"/>
            </a:pPr>
            <a:r>
              <a:rPr lang="en-US" err="1"/>
              <a:t>TermCriteria</a:t>
            </a:r>
            <a:endParaRPr lang="en-US"/>
          </a:p>
          <a:p>
            <a:pPr marL="800100" lvl="1" indent="-342900">
              <a:buFont typeface="Courier New" panose="02070309020205020404" pitchFamily="49" charset="0"/>
              <a:buChar char="o"/>
            </a:pPr>
            <a:r>
              <a:rPr lang="en-US" err="1"/>
              <a:t>Kmeans</a:t>
            </a:r>
            <a:r>
              <a:rPr lang="en-US"/>
              <a:t>() function</a:t>
            </a:r>
          </a:p>
          <a:p>
            <a:pPr marL="800100" lvl="1" indent="-342900">
              <a:buFont typeface="Courier New" panose="02070309020205020404" pitchFamily="49" charset="0"/>
              <a:buChar char="o"/>
            </a:pPr>
            <a:r>
              <a:rPr lang="en-US" err="1"/>
              <a:t>FeatureDetector</a:t>
            </a:r>
            <a:r>
              <a:rPr lang="en-US"/>
              <a:t> — ORB</a:t>
            </a:r>
          </a:p>
          <a:p>
            <a:pPr marL="342900" indent="-342900">
              <a:buFont typeface="Calibri"/>
              <a:buChar char="-"/>
            </a:pPr>
            <a:r>
              <a:rPr lang="en-US"/>
              <a:t>Non-OpenCV (Trees)</a:t>
            </a:r>
          </a:p>
          <a:p>
            <a:pPr marL="800100" lvl="1" indent="-342900">
              <a:buFont typeface="Courier New" panose="02070309020205020404" pitchFamily="49" charset="0"/>
              <a:buChar char="o"/>
            </a:pPr>
            <a:r>
              <a:rPr lang="en-US"/>
              <a:t>Tree implemented via Vector&lt;Mat&gt; in database</a:t>
            </a:r>
          </a:p>
          <a:p>
            <a:pPr marL="342900" indent="-342900">
              <a:buFont typeface="Calibri"/>
              <a:buChar char="-"/>
            </a:pPr>
            <a:r>
              <a:rPr lang="en-US"/>
              <a:t>Images from python Library called </a:t>
            </a:r>
            <a:r>
              <a:rPr lang="en-US" err="1"/>
              <a:t>pycocotools.COCO</a:t>
            </a:r>
            <a:r>
              <a:rPr lang="en-US"/>
              <a:t> dataset</a:t>
            </a:r>
          </a:p>
          <a:p>
            <a:pPr marL="800100" lvl="1" indent="-342900">
              <a:buFont typeface="Courier New" panose="02070309020205020404" pitchFamily="49" charset="0"/>
              <a:buChar char="o"/>
            </a:pPr>
            <a:r>
              <a:rPr lang="en-US"/>
              <a:t>Current sample 10 images, implemented with Python</a:t>
            </a:r>
          </a:p>
          <a:p>
            <a:pPr marL="800100" lvl="1" indent="-342900">
              <a:buFont typeface="Calibri"/>
              <a:buChar char="-"/>
            </a:pPr>
            <a:endParaRPr lang="en-US"/>
          </a:p>
          <a:p>
            <a:pPr marL="342900" indent="-342900">
              <a:buFont typeface="Calibri"/>
              <a:buChar char="-"/>
            </a:pPr>
            <a:r>
              <a:rPr lang="en-US"/>
              <a:t>Test data and Testing methodology</a:t>
            </a:r>
          </a:p>
          <a:p>
            <a:pPr marL="800100" lvl="1" indent="-342900">
              <a:buFont typeface="Courier New" panose="02070309020205020404" pitchFamily="49" charset="0"/>
              <a:buChar char="o"/>
            </a:pPr>
            <a:r>
              <a:rPr lang="en-US"/>
              <a:t>The test data contains 10 images of planes and these planes are divided in the clusters. Another test contained 10 images from planes, people and clock divided into 3 clusters</a:t>
            </a:r>
          </a:p>
          <a:p>
            <a:pPr marL="342900" indent="-342900">
              <a:buFont typeface="Calibri"/>
              <a:buChar char="-"/>
            </a:pPr>
            <a:r>
              <a:rPr lang="en-US"/>
              <a:t>Score calculation in testing data</a:t>
            </a:r>
          </a:p>
          <a:p>
            <a:pPr marL="800100" lvl="1" indent="-342900">
              <a:buFont typeface="Courier New" panose="02070309020205020404" pitchFamily="49" charset="0"/>
              <a:buChar char="o"/>
            </a:pPr>
            <a:r>
              <a:rPr lang="en-US"/>
              <a:t>Linear algebra-based score calculation normalization</a:t>
            </a:r>
          </a:p>
          <a:p>
            <a:pPr marL="800100" lvl="1" indent="-342900">
              <a:buFont typeface="Calibri"/>
              <a:buChar char="-"/>
            </a:pPr>
            <a:endParaRPr lang="en-US"/>
          </a:p>
        </p:txBody>
      </p:sp>
      <p:sp>
        <p:nvSpPr>
          <p:cNvPr id="4" name="Slide Number Placeholder 3">
            <a:extLst>
              <a:ext uri="{FF2B5EF4-FFF2-40B4-BE49-F238E27FC236}">
                <a16:creationId xmlns:a16="http://schemas.microsoft.com/office/drawing/2014/main" id="{21080F0E-7A3E-9343-6D0D-869EAC1EB998}"/>
              </a:ext>
            </a:extLst>
          </p:cNvPr>
          <p:cNvSpPr>
            <a:spLocks noGrp="1"/>
          </p:cNvSpPr>
          <p:nvPr>
            <p:ph type="sldNum" sz="quarter" idx="12"/>
          </p:nvPr>
        </p:nvSpPr>
        <p:spPr/>
        <p:txBody>
          <a:bodyPr/>
          <a:lstStyle/>
          <a:p>
            <a:pPr>
              <a:defRPr/>
            </a:pPr>
            <a:fld id="{5AF7E991-B9CB-4B0D-995E-09EBBA2230A8}" type="slidenum">
              <a:rPr lang="en-US"/>
              <a:pPr>
                <a:defRPr/>
              </a:pPr>
              <a:t>9</a:t>
            </a:fld>
            <a:endParaRPr lang="en-US"/>
          </a:p>
        </p:txBody>
      </p:sp>
    </p:spTree>
    <p:extLst>
      <p:ext uri="{BB962C8B-B14F-4D97-AF65-F5344CB8AC3E}">
        <p14:creationId xmlns:p14="http://schemas.microsoft.com/office/powerpoint/2010/main" val="2527175808"/>
      </p:ext>
    </p:extLst>
  </p:cSld>
  <p:clrMapOvr>
    <a:masterClrMapping/>
  </p:clrMapOvr>
  <p:transition>
    <p:fade/>
  </p:transition>
  <p:extLst>
    <p:ext uri="{6950BFC3-D8DA-4A85-94F7-54DA5524770B}">
      <p188:commentRel xmlns:p188="http://schemas.microsoft.com/office/powerpoint/2018/8/main" r:id="rId3"/>
    </p:ext>
  </p:extLst>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Metadata/LabelInfo.xml><?xml version="1.0" encoding="utf-8"?>
<clbl:labelList xmlns:clbl="http://schemas.microsoft.com/office/2020/mipLabelMetadata">
  <clbl:label id="{f6b6dd5b-f02f-441a-99a0-162ac5060bd2}" enabled="0" method="" siteId="{f6b6dd5b-f02f-441a-99a0-162ac5060bd2}" removed="1"/>
</clbl:labelList>
</file>

<file path=docProps/app.xml><?xml version="1.0" encoding="utf-8"?>
<Properties xmlns="http://schemas.openxmlformats.org/officeDocument/2006/extended-properties" xmlns:vt="http://schemas.openxmlformats.org/officeDocument/2006/docPropsVTypes">
  <Template/>
  <TotalTime>0</TotalTime>
  <Words>2510</Words>
  <Application>Microsoft Macintosh PowerPoint</Application>
  <PresentationFormat>Widescreen</PresentationFormat>
  <Paragraphs>207</Paragraphs>
  <Slides>14</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Calibri</vt:lpstr>
      <vt:lpstr>Courier New</vt:lpstr>
      <vt:lpstr>Garamond</vt:lpstr>
      <vt:lpstr>Helvetica</vt:lpstr>
      <vt:lpstr>Roboto</vt:lpstr>
      <vt:lpstr>Söhne</vt:lpstr>
      <vt:lpstr>Times New Roman</vt:lpstr>
      <vt:lpstr>Trebuchet MS</vt:lpstr>
      <vt:lpstr>Blank Presentation</vt:lpstr>
      <vt:lpstr>   Enhanced Vocabulary Trees  for Real-Time Object Recognition  in Image and Video Streams </vt:lpstr>
      <vt:lpstr>Contents</vt:lpstr>
      <vt:lpstr>Project Overview</vt:lpstr>
      <vt:lpstr>Reference Paper</vt:lpstr>
      <vt:lpstr>Input Datasets</vt:lpstr>
      <vt:lpstr>K-Means Tree Algorithm</vt:lpstr>
      <vt:lpstr>Feature Detectors</vt:lpstr>
      <vt:lpstr>Project Scope / Application</vt:lpstr>
      <vt:lpstr>Data Structures</vt:lpstr>
      <vt:lpstr>Program Design</vt:lpstr>
      <vt:lpstr>Preliminary Results</vt:lpstr>
      <vt:lpstr>Preliminary Results</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Josiah Zacharias</cp:lastModifiedBy>
  <cp:revision>1</cp:revision>
  <cp:lastPrinted>2023-05-16T02:25:02Z</cp:lastPrinted>
  <dcterms:created xsi:type="dcterms:W3CDTF">2023-05-05T23:53:31Z</dcterms:created>
  <dcterms:modified xsi:type="dcterms:W3CDTF">2023-05-19T19:42:22Z</dcterms:modified>
</cp:coreProperties>
</file>